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D_1C97C952.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2_FB13400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5_7461AFB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9_34D94BDC.xml" ContentType="application/vnd.ms-powerpoint.comments+xml"/>
  <Override PartName="/ppt/notesSlides/notesSlide14.xml" ContentType="application/vnd.openxmlformats-officedocument.presentationml.notesSlide+xml"/>
  <Override PartName="/ppt/comments/modernComment_111_5C63BF83.xml" ContentType="application/vnd.ms-powerpoint.comments+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5" r:id="rId6"/>
    <p:sldId id="274" r:id="rId7"/>
    <p:sldId id="271" r:id="rId8"/>
    <p:sldId id="269" r:id="rId9"/>
    <p:sldId id="268" r:id="rId10"/>
    <p:sldId id="258" r:id="rId11"/>
    <p:sldId id="260" r:id="rId12"/>
    <p:sldId id="261" r:id="rId13"/>
    <p:sldId id="262" r:id="rId14"/>
    <p:sldId id="263" r:id="rId15"/>
    <p:sldId id="264" r:id="rId16"/>
    <p:sldId id="265" r:id="rId17"/>
    <p:sldId id="273" r:id="rId18"/>
    <p:sldId id="26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7A5E68-2B66-1B0B-9542-87F42951792A}" name="Gert Dekker (Ambient)" initials="GD(" userId="S::g.dekker@ambient.nl::d7f9444c-9172-4e3d-9a8a-6b75ef5f4bc0" providerId="AD"/>
  <p188:author id="{8EDDD580-B13F-AC89-5987-28CE3C9FE1E1}" name="Rob Hermans" initials="RH" userId="S::r.hermans@ambient.nl::58346cd0-9186-4203-8e39-0c459ae8d5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7EF"/>
    <a:srgbClr val="82A1D8"/>
    <a:srgbClr val="4EC8F1"/>
    <a:srgbClr val="92C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39" autoAdjust="0"/>
  </p:normalViewPr>
  <p:slideViewPr>
    <p:cSldViewPr snapToGrid="0">
      <p:cViewPr varScale="1">
        <p:scale>
          <a:sx n="86" d="100"/>
          <a:sy n="86" d="100"/>
        </p:scale>
        <p:origin x="1554" y="9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rmans" userId="58346cd0-9186-4203-8e39-0c459ae8d5e2" providerId="ADAL" clId="{06DD3A22-0E16-4BD0-BFF0-084F193AC7D6}"/>
    <pc:docChg chg="custSel modSld">
      <pc:chgData name="Rob Hermans" userId="58346cd0-9186-4203-8e39-0c459ae8d5e2" providerId="ADAL" clId="{06DD3A22-0E16-4BD0-BFF0-084F193AC7D6}" dt="2023-05-08T13:20:39.785" v="329" actId="20577"/>
      <pc:docMkLst>
        <pc:docMk/>
      </pc:docMkLst>
      <pc:sldChg chg="modSp mod">
        <pc:chgData name="Rob Hermans" userId="58346cd0-9186-4203-8e39-0c459ae8d5e2" providerId="ADAL" clId="{06DD3A22-0E16-4BD0-BFF0-084F193AC7D6}" dt="2023-05-08T13:12:32.338" v="122" actId="20577"/>
        <pc:sldMkLst>
          <pc:docMk/>
          <pc:sldMk cId="4212342786" sldId="258"/>
        </pc:sldMkLst>
        <pc:spChg chg="mod">
          <ac:chgData name="Rob Hermans" userId="58346cd0-9186-4203-8e39-0c459ae8d5e2" providerId="ADAL" clId="{06DD3A22-0E16-4BD0-BFF0-084F193AC7D6}" dt="2023-05-08T13:12:32.338" v="122" actId="20577"/>
          <ac:spMkLst>
            <pc:docMk/>
            <pc:sldMk cId="4212342786" sldId="258"/>
            <ac:spMk id="3" creationId="{AE9F97D9-E171-C245-D3F6-FCC9CB61C51E}"/>
          </ac:spMkLst>
        </pc:spChg>
      </pc:sldChg>
      <pc:sldChg chg="modSp mod">
        <pc:chgData name="Rob Hermans" userId="58346cd0-9186-4203-8e39-0c459ae8d5e2" providerId="ADAL" clId="{06DD3A22-0E16-4BD0-BFF0-084F193AC7D6}" dt="2023-05-08T13:13:15.691" v="143" actId="6549"/>
        <pc:sldMkLst>
          <pc:docMk/>
          <pc:sldMk cId="2833980163" sldId="260"/>
        </pc:sldMkLst>
        <pc:spChg chg="mod">
          <ac:chgData name="Rob Hermans" userId="58346cd0-9186-4203-8e39-0c459ae8d5e2" providerId="ADAL" clId="{06DD3A22-0E16-4BD0-BFF0-084F193AC7D6}" dt="2023-05-08T13:13:15.691" v="143" actId="6549"/>
          <ac:spMkLst>
            <pc:docMk/>
            <pc:sldMk cId="2833980163" sldId="260"/>
            <ac:spMk id="3" creationId="{AE9F97D9-E171-C245-D3F6-FCC9CB61C51E}"/>
          </ac:spMkLst>
        </pc:spChg>
      </pc:sldChg>
      <pc:sldChg chg="modSp mod">
        <pc:chgData name="Rob Hermans" userId="58346cd0-9186-4203-8e39-0c459ae8d5e2" providerId="ADAL" clId="{06DD3A22-0E16-4BD0-BFF0-084F193AC7D6}" dt="2023-05-08T13:20:39.785" v="329" actId="20577"/>
        <pc:sldMkLst>
          <pc:docMk/>
          <pc:sldMk cId="1952559024" sldId="261"/>
        </pc:sldMkLst>
        <pc:spChg chg="mod">
          <ac:chgData name="Rob Hermans" userId="58346cd0-9186-4203-8e39-0c459ae8d5e2" providerId="ADAL" clId="{06DD3A22-0E16-4BD0-BFF0-084F193AC7D6}" dt="2023-05-08T13:20:39.785" v="329" actId="20577"/>
          <ac:spMkLst>
            <pc:docMk/>
            <pc:sldMk cId="1952559024" sldId="261"/>
            <ac:spMk id="3" creationId="{AE9F97D9-E171-C245-D3F6-FCC9CB61C51E}"/>
          </ac:spMkLst>
        </pc:spChg>
      </pc:sldChg>
      <pc:sldChg chg="modSp mod">
        <pc:chgData name="Rob Hermans" userId="58346cd0-9186-4203-8e39-0c459ae8d5e2" providerId="ADAL" clId="{06DD3A22-0E16-4BD0-BFF0-084F193AC7D6}" dt="2023-05-08T13:11:53.700" v="106" actId="6549"/>
        <pc:sldMkLst>
          <pc:docMk/>
          <pc:sldMk cId="4247048049" sldId="274"/>
        </pc:sldMkLst>
        <pc:spChg chg="mod">
          <ac:chgData name="Rob Hermans" userId="58346cd0-9186-4203-8e39-0c459ae8d5e2" providerId="ADAL" clId="{06DD3A22-0E16-4BD0-BFF0-084F193AC7D6}" dt="2023-05-08T13:11:53.700" v="106" actId="6549"/>
          <ac:spMkLst>
            <pc:docMk/>
            <pc:sldMk cId="4247048049" sldId="274"/>
            <ac:spMk id="3" creationId="{BAAC70A1-BEE6-D195-6089-3E142327BC91}"/>
          </ac:spMkLst>
        </pc:spChg>
      </pc:sldChg>
    </pc:docChg>
  </pc:docChgLst>
</pc:chgInfo>
</file>

<file path=ppt/comments/modernComment_102_FB134002.xml><?xml version="1.0" encoding="utf-8"?>
<p188:cmLst xmlns:a="http://schemas.openxmlformats.org/drawingml/2006/main" xmlns:r="http://schemas.openxmlformats.org/officeDocument/2006/relationships" xmlns:p188="http://schemas.microsoft.com/office/powerpoint/2018/8/main">
  <p188:cm id="{A98926F3-5DF5-464F-9B91-A75FD2BA9A52}" authorId="{8EDDD580-B13F-AC89-5987-28CE3C9FE1E1}" created="2023-05-01T08:47:12.145">
    <ac:deMkLst xmlns:ac="http://schemas.microsoft.com/office/drawing/2013/main/command">
      <pc:docMk xmlns:pc="http://schemas.microsoft.com/office/powerpoint/2013/main/command"/>
      <pc:sldMk xmlns:pc="http://schemas.microsoft.com/office/powerpoint/2013/main/command" cId="4212342786" sldId="258"/>
      <ac:picMk id="4" creationId="{27CEC8CE-FFF0-1272-E2AD-FD26F8525637}"/>
    </ac:deMkLst>
    <p188:txBody>
      <a:bodyPr/>
      <a:lstStyle/>
      <a:p>
        <a:r>
          <a:rPr lang="nl-NL"/>
          <a:t>Viduro, zou hier plaatje van een wc met hergebruikinstallatie kunnen. Maar die heb ik niet. Deze foto komt uit Beeldenbank van Stichting RIONED. Vermelding: GAW/Stichting RIONED</a:t>
        </a:r>
      </a:p>
    </p188:txBody>
  </p188:cm>
</p188:cmLst>
</file>

<file path=ppt/comments/modernComment_105_7461AFB0.xml><?xml version="1.0" encoding="utf-8"?>
<p188:cmLst xmlns:a="http://schemas.openxmlformats.org/drawingml/2006/main" xmlns:r="http://schemas.openxmlformats.org/officeDocument/2006/relationships" xmlns:p188="http://schemas.microsoft.com/office/powerpoint/2018/8/main">
  <p188:cm id="{1212D21C-EC1E-4C6E-9627-DB3BBCC1A60B}" authorId="{8EDDD580-B13F-AC89-5987-28CE3C9FE1E1}" created="2023-05-02T13:45:32.535">
    <pc:sldMkLst xmlns:pc="http://schemas.microsoft.com/office/powerpoint/2013/main/command">
      <pc:docMk/>
      <pc:sldMk cId="1952559024" sldId="261"/>
    </pc:sldMkLst>
    <p188:txBody>
      <a:bodyPr/>
      <a:lstStyle/>
      <a:p>
        <a:r>
          <a:rPr lang="nl-NL"/>
          <a:t>Viduro, hier graag het schema uit de infographic plaatsen (het eerste wat nu helemaal veranderd is).</a:t>
        </a:r>
      </a:p>
    </p188:txBody>
  </p188:cm>
</p188:cmLst>
</file>

<file path=ppt/comments/modernComment_109_34D94BDC.xml><?xml version="1.0" encoding="utf-8"?>
<p188:cmLst xmlns:a="http://schemas.openxmlformats.org/drawingml/2006/main" xmlns:r="http://schemas.openxmlformats.org/officeDocument/2006/relationships" xmlns:p188="http://schemas.microsoft.com/office/powerpoint/2018/8/main">
  <p188:cm id="{F1F08EF1-CAAC-4A84-9E0E-AEF2D2F320E4}" authorId="{8EDDD580-B13F-AC89-5987-28CE3C9FE1E1}" created="2023-05-01T11:53:26.145">
    <pc:sldMkLst xmlns:pc="http://schemas.microsoft.com/office/powerpoint/2013/main/command">
      <pc:docMk/>
      <pc:sldMk cId="886655964" sldId="265"/>
    </pc:sldMkLst>
    <p188:txBody>
      <a:bodyPr/>
      <a:lstStyle/>
      <a:p>
        <a:r>
          <a:rPr lang="nl-NL"/>
          <a:t>Viduro: Hier plaatje van zwemmende/spelende kinderen?</a:t>
        </a:r>
      </a:p>
    </p188:txBody>
  </p188:cm>
</p188:cmLst>
</file>

<file path=ppt/comments/modernComment_10D_1C97C952.xml><?xml version="1.0" encoding="utf-8"?>
<p188:cmLst xmlns:a="http://schemas.openxmlformats.org/drawingml/2006/main" xmlns:r="http://schemas.openxmlformats.org/officeDocument/2006/relationships" xmlns:p188="http://schemas.microsoft.com/office/powerpoint/2018/8/main">
  <p188:cm id="{8FCCE3CE-2F72-4A0E-A1E9-53211EF33933}" authorId="{8EDDD580-B13F-AC89-5987-28CE3C9FE1E1}" created="2023-05-01T08:37:55.614">
    <ac:deMkLst xmlns:ac="http://schemas.microsoft.com/office/drawing/2013/main/command">
      <pc:docMk xmlns:pc="http://schemas.microsoft.com/office/powerpoint/2013/main/command"/>
      <pc:sldMk xmlns:pc="http://schemas.microsoft.com/office/powerpoint/2013/main/command" cId="479709522" sldId="269"/>
      <ac:picMk id="4" creationId="{00000000-0000-0000-0000-000000000000}"/>
    </ac:deMkLst>
    <p188:txBody>
      <a:bodyPr/>
      <a:lstStyle/>
      <a:p>
        <a:r>
          <a:rPr lang="nl-NL"/>
          <a:t>Viduro, hier ook de nummering toepassen zoals in de infographic</a:t>
        </a:r>
      </a:p>
    </p188:txBody>
  </p188:cm>
</p188:cmLst>
</file>

<file path=ppt/comments/modernComment_111_5C63BF83.xml><?xml version="1.0" encoding="utf-8"?>
<p188:cmLst xmlns:a="http://schemas.openxmlformats.org/drawingml/2006/main" xmlns:r="http://schemas.openxmlformats.org/officeDocument/2006/relationships" xmlns:p188="http://schemas.microsoft.com/office/powerpoint/2018/8/main">
  <p188:cm id="{5293B746-84A1-469F-AD90-D6197125D116}" authorId="{8EDDD580-B13F-AC89-5987-28CE3C9FE1E1}" created="2023-05-01T09:19:57.771">
    <ac:deMkLst xmlns:ac="http://schemas.microsoft.com/office/drawing/2013/main/command">
      <pc:docMk xmlns:pc="http://schemas.microsoft.com/office/powerpoint/2013/main/command"/>
      <pc:sldMk xmlns:pc="http://schemas.microsoft.com/office/powerpoint/2013/main/command" cId="1550040963" sldId="273"/>
      <ac:picMk id="5" creationId="{E164D83B-B6C6-4A80-D4DE-CA0D5B40437A}"/>
    </ac:deMkLst>
    <p188:txBody>
      <a:bodyPr/>
      <a:lstStyle/>
      <a:p>
        <a:r>
          <a:rPr lang="nl-NL"/>
          <a:t>Viduro, ik heb het er snel ingeplakt vanuit pdf. Jullie kunnen dat vast mooier.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51DD9-A7C1-4960-8CC7-E446EE263531}" type="datetimeFigureOut">
              <a:rPr lang="nl-NL" smtClean="0"/>
              <a:t>8-5-2023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676B4-49C9-4A6C-852F-195E729106E7}" type="slidenum">
              <a:rPr lang="nl-NL" smtClean="0"/>
              <a:t>‹nr.›</a:t>
            </a:fld>
            <a:endParaRPr lang="nl-NL"/>
          </a:p>
        </p:txBody>
      </p:sp>
    </p:spTree>
    <p:extLst>
      <p:ext uri="{BB962C8B-B14F-4D97-AF65-F5344CB8AC3E}">
        <p14:creationId xmlns:p14="http://schemas.microsoft.com/office/powerpoint/2010/main" val="51601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terinlimburg.nl/product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presentatie gaat over de meest gewenste omgang met hemelwater zoals vastgelegd in de ‘Beslisboom verantwoord afkoppelen’. Deze beslisboom het gezamenlijke beleid van de gemeenten, het waterschap, drinkwaterbedrijf en provincie in Limburg.</a:t>
            </a:r>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1</a:t>
            </a:fld>
            <a:endParaRPr lang="nl-NL"/>
          </a:p>
        </p:txBody>
      </p:sp>
    </p:spTree>
    <p:extLst>
      <p:ext uri="{BB962C8B-B14F-4D97-AF65-F5344CB8AC3E}">
        <p14:creationId xmlns:p14="http://schemas.microsoft.com/office/powerpoint/2010/main" val="175275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altijd is infiltratie mogelijk.</a:t>
            </a:r>
          </a:p>
          <a:p>
            <a:endParaRPr lang="nl-NL" dirty="0"/>
          </a:p>
          <a:p>
            <a:r>
              <a:rPr lang="nl-NL" dirty="0"/>
              <a:t>Indien infiltratie niet mogelijk is, is berging met vertraagde afvoer voor nieuwe oppervlakken verplicht bij lozing op oppervlaktewater omdat dit anders niet toegestaan is.</a:t>
            </a:r>
          </a:p>
          <a:p>
            <a:endParaRPr lang="nl-NL" dirty="0"/>
          </a:p>
          <a:p>
            <a:r>
              <a:rPr lang="nl-NL" dirty="0"/>
              <a:t>De definitie. Dit is een berging die te allen tijde beschikbaar is voor het bergen van hemelwater. Bij bergingen die in open verbinding staan met het grondwater hanteren we de ruimte boven de gemiddeld hoogste grondwaterstand (GHG).  Voor de berging gelden dezelfde neerslaghoeveelheden als bij infiltratie. </a:t>
            </a:r>
          </a:p>
          <a:p>
            <a:endParaRPr lang="nl-NL" dirty="0"/>
          </a:p>
          <a:p>
            <a:r>
              <a:rPr lang="nl-NL" dirty="0"/>
              <a:t>Om afwenteling naar benedenstrooms te voorkomen mag hiermee in Noord- en Midden-Limburg maximaal 2l/s/ha geloosd worden. In Zuid-Limburg mag met de leegloopvoorziening maximaal 10l/s/ha worden geloosd.  </a:t>
            </a:r>
          </a:p>
          <a:p>
            <a:endParaRPr lang="nl-NL" dirty="0"/>
          </a:p>
          <a:p>
            <a:r>
              <a:rPr lang="nl-NL" dirty="0"/>
              <a:t>Als een gemeente dat wil, dan kan zij extra eisen stellen via een hemelwaterverordening of omgevingsplan (bij invoering Omgevingswet).</a:t>
            </a:r>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10</a:t>
            </a:fld>
            <a:endParaRPr lang="nl-NL" dirty="0"/>
          </a:p>
        </p:txBody>
      </p:sp>
    </p:spTree>
    <p:extLst>
      <p:ext uri="{BB962C8B-B14F-4D97-AF65-F5344CB8AC3E}">
        <p14:creationId xmlns:p14="http://schemas.microsoft.com/office/powerpoint/2010/main" val="137013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Infiltratie niet wenselijk bij bodem- of grondwatervervuiling en in waterwingebieden. De wenselijkheid in gebieden met mijndrempels onderzoeken we nog. Uit voorzorg is het voorlopig niet wenselijk.</a:t>
            </a:r>
          </a:p>
          <a:p>
            <a:endParaRPr lang="nl-NL" dirty="0"/>
          </a:p>
          <a:p>
            <a:r>
              <a:rPr lang="nl-NL" dirty="0"/>
              <a:t>In grondwaterbeschermingsgebieden en de enken (boringvrije zones) is diepinfiltratie niet gewenst. Daarom blijft oppervlakkige infiltratie over. Er zijn ook wettelijke beperkingen, meer informatie vindt u in de omgevingsverordening van de provincie Limburg (artikelen 4.36, 4.37 en 4.38).</a:t>
            </a:r>
          </a:p>
          <a:p>
            <a:endParaRPr lang="nl-NL" dirty="0"/>
          </a:p>
          <a:p>
            <a:r>
              <a:rPr lang="nl-NL" dirty="0"/>
              <a:t>Infiltratie in zand- en brikgrond in grondwaterbeschermingsgebieden vinden we wenselijk onder voorwaarden. Voorwaarde zijn i en ii in kolom H van de voorkeurstabel, zodat het water langzaam in de bodem kan zakken. Bovendien geldt dat de voorziening verontreinigingen goed moet afbreken of filteren. Ook moet een dichte kleilaag van meer dan 2 meter aanwezig zijn. Bij een dunnere kleilaag is infiltratie niet gewenst.</a:t>
            </a:r>
          </a:p>
          <a:p>
            <a:endParaRPr lang="nl-NL" dirty="0"/>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11</a:t>
            </a:fld>
            <a:endParaRPr lang="nl-NL"/>
          </a:p>
        </p:txBody>
      </p:sp>
    </p:spTree>
    <p:extLst>
      <p:ext uri="{BB962C8B-B14F-4D97-AF65-F5344CB8AC3E}">
        <p14:creationId xmlns:p14="http://schemas.microsoft.com/office/powerpoint/2010/main" val="174316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een aantal situaties zijn extra maatregelen nodig om infiltratie van regenwater mogelijk te maken.</a:t>
            </a:r>
          </a:p>
          <a:p>
            <a:r>
              <a:rPr lang="nl-NL" dirty="0"/>
              <a:t>Bij slechte doorlatendheid (minder dan 0,75 meter per dag) en/of hoge grondwaterstanden (GHG minder dan 1 meter onder maaiveld) is de aanleg van drainage noodzakelijk.</a:t>
            </a:r>
          </a:p>
          <a:p>
            <a:endParaRPr lang="nl-NL" dirty="0"/>
          </a:p>
          <a:p>
            <a:r>
              <a:rPr lang="nl-NL" dirty="0"/>
              <a:t>Hellend terrein (&gt; 0,5%) vraagt om de compartimentering of aanleg van drainage, afhankelijke van de situatie.</a:t>
            </a:r>
          </a:p>
          <a:p>
            <a:endParaRPr lang="nl-NL" dirty="0"/>
          </a:p>
          <a:p>
            <a:r>
              <a:rPr lang="nl-NL" dirty="0"/>
              <a:t>Vervuilende oppervlakken: reinigend vermogen belangrijk, dit hebben we eerder besproken.</a:t>
            </a:r>
          </a:p>
          <a:p>
            <a:endParaRPr lang="nl-NL" dirty="0"/>
          </a:p>
          <a:p>
            <a:r>
              <a:rPr lang="nl-NL" dirty="0"/>
              <a:t>Voor alle situaties geldt: de mogelijkheden vindt u in de Voorkeurstabel Afkoppelen.</a:t>
            </a:r>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12</a:t>
            </a:fld>
            <a:endParaRPr lang="nl-NL"/>
          </a:p>
        </p:txBody>
      </p:sp>
    </p:spTree>
    <p:extLst>
      <p:ext uri="{BB962C8B-B14F-4D97-AF65-F5344CB8AC3E}">
        <p14:creationId xmlns:p14="http://schemas.microsoft.com/office/powerpoint/2010/main" val="250265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Zowel de overloop van een infiltratievoorziening als de dynamische berging kunnen lozen op zwem- of recreatiewater.  Vanuit volksgezondheid gelden dan een aantal extra eisen:</a:t>
            </a:r>
          </a:p>
          <a:p>
            <a:pPr lvl="1"/>
            <a:r>
              <a:rPr lang="nl-NL" dirty="0"/>
              <a:t>Verwijdering van nutriënten ≥ 75 %.</a:t>
            </a:r>
          </a:p>
          <a:p>
            <a:pPr lvl="1"/>
            <a:r>
              <a:rPr lang="nl-NL" dirty="0"/>
              <a:t>Geadsorbeerde verontreiniging ≥ 90 % </a:t>
            </a:r>
          </a:p>
          <a:p>
            <a:pPr lvl="1"/>
            <a:r>
              <a:rPr lang="nl-NL" dirty="0"/>
              <a:t>Pathogenen ≥ 75 %.</a:t>
            </a:r>
          </a:p>
          <a:p>
            <a:endParaRPr lang="nl-NL" dirty="0"/>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13</a:t>
            </a:fld>
            <a:endParaRPr lang="nl-NL"/>
          </a:p>
        </p:txBody>
      </p:sp>
    </p:spTree>
    <p:extLst>
      <p:ext uri="{BB962C8B-B14F-4D97-AF65-F5344CB8AC3E}">
        <p14:creationId xmlns:p14="http://schemas.microsoft.com/office/powerpoint/2010/main" val="324207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we het beleid kennen, is het goed om bewust te zijn dit beleid ook te borgen. In de figuur ziet een overzicht van de verschillende mogelijkheden.  Gemeenten kunnen in hun visies en programma’s het beleid overnemen. Vervolgens kunnen zij het opnemen in beleidsregels, handboeken en programma’s van eisen om het in hun eigen projecten te implementeren.  Voor privaat terrein hebben zij vele mogelijkheden om het gewenste beleid te stimuleren of privaatrechtelijk te regelen.  Publiekrechtelijk kunnen zij eisen opnemen in het omgevingsplan en in omgevingsvergunningen.</a:t>
            </a:r>
          </a:p>
          <a:p>
            <a:endParaRPr lang="nl-NL" dirty="0"/>
          </a:p>
          <a:p>
            <a:r>
              <a:rPr lang="nl-NL" dirty="0"/>
              <a:t>Voor nieuwe verharde oppervlakken die op oppervlaktewater lozen is het beleid door de </a:t>
            </a:r>
            <a:r>
              <a:rPr lang="nl-NL" dirty="0" err="1"/>
              <a:t>waterschapsverordening</a:t>
            </a:r>
            <a:r>
              <a:rPr lang="nl-NL" dirty="0"/>
              <a:t> (keur) geborgd. Alle andere situaties zoals bestaand stedelijk gebied vragen om borging van gemeenten.</a:t>
            </a:r>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14</a:t>
            </a:fld>
            <a:endParaRPr lang="nl-NL"/>
          </a:p>
        </p:txBody>
      </p:sp>
    </p:spTree>
    <p:extLst>
      <p:ext uri="{BB962C8B-B14F-4D97-AF65-F5344CB8AC3E}">
        <p14:creationId xmlns:p14="http://schemas.microsoft.com/office/powerpoint/2010/main" val="53434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informatie vindt u in de ‘Beslisboom verantwoord afkoppelen’, de ‘Toelichting Beslisboom verantwoord afkoppelen’, de ‘</a:t>
            </a:r>
            <a:r>
              <a:rPr lang="nl-NL" dirty="0" err="1"/>
              <a:t>QenA</a:t>
            </a:r>
            <a:r>
              <a:rPr lang="nl-NL" dirty="0"/>
              <a:t> Beslisboom verantwoord afkoppelen’ en de ‘Borging Beslisboom verantwoord afkoppelen’. U vindt deze documenten op </a:t>
            </a:r>
            <a:r>
              <a:rPr lang="nl-NL" dirty="0">
                <a:hlinkClick r:id="rId3"/>
              </a:rPr>
              <a:t>https://www.waterinlimburg.nl/producten</a:t>
            </a:r>
            <a:endParaRPr lang="nl-NL" dirty="0"/>
          </a:p>
          <a:p>
            <a:endParaRPr lang="nl-NL" dirty="0"/>
          </a:p>
          <a:p>
            <a:r>
              <a:rPr lang="nl-NL" dirty="0"/>
              <a:t>Ook relevant is de maatlat groene </a:t>
            </a:r>
            <a:r>
              <a:rPr lang="nl-NL" dirty="0" err="1"/>
              <a:t>klimaatadaptieve</a:t>
            </a:r>
            <a:r>
              <a:rPr lang="nl-NL" dirty="0"/>
              <a:t> gebouwde omgeving (‘klimaatmaatlat’).</a:t>
            </a:r>
          </a:p>
          <a:p>
            <a:endParaRPr lang="nl-NL" dirty="0"/>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15</a:t>
            </a:fld>
            <a:endParaRPr lang="nl-NL"/>
          </a:p>
        </p:txBody>
      </p:sp>
    </p:spTree>
    <p:extLst>
      <p:ext uri="{BB962C8B-B14F-4D97-AF65-F5344CB8AC3E}">
        <p14:creationId xmlns:p14="http://schemas.microsoft.com/office/powerpoint/2010/main" val="421378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zowel perioden droogte (te weinig water) als wateroverlast (teveel water). Dat vraagt om maatregelen.</a:t>
            </a:r>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2</a:t>
            </a:fld>
            <a:endParaRPr lang="nl-NL"/>
          </a:p>
        </p:txBody>
      </p:sp>
    </p:spTree>
    <p:extLst>
      <p:ext uri="{BB962C8B-B14F-4D97-AF65-F5344CB8AC3E}">
        <p14:creationId xmlns:p14="http://schemas.microsoft.com/office/powerpoint/2010/main" val="309752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te maken met situatie met teveel (wateroverlast) of te weinig water (droogte).</a:t>
            </a:r>
          </a:p>
          <a:p>
            <a:r>
              <a:rPr lang="nl-NL" dirty="0"/>
              <a:t>Klimaatverandering versterkt dat en zal leiden tot meer droge periodes, meer hitte en meer extreme buien.</a:t>
            </a:r>
          </a:p>
          <a:p>
            <a:r>
              <a:rPr lang="nl-NL" dirty="0"/>
              <a:t>Daarbij vraagt de aanpak van hitte in stedelijk gebied water voor bijvoorbeeld bomen om schaduw te creëren.</a:t>
            </a:r>
          </a:p>
          <a:p>
            <a:r>
              <a:rPr lang="nl-NL" dirty="0"/>
              <a:t>We willen hemelwater daarom zo goed mogelijk gebruiken.</a:t>
            </a:r>
          </a:p>
          <a:p>
            <a:r>
              <a:rPr lang="nl-NL" dirty="0"/>
              <a:t>Tegelijk willen we afwentelen op lager gelegen gebieden voorkomen, om wateroverlast te verminderen.</a:t>
            </a:r>
          </a:p>
          <a:p>
            <a:r>
              <a:rPr lang="nl-NL" dirty="0"/>
              <a:t>Dit leidt tot de verdringingsreeks (her)gebruik – infiltreren – bergen en vertraagd afvoeren.</a:t>
            </a:r>
          </a:p>
          <a:p>
            <a:endParaRPr lang="nl-NL" dirty="0"/>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3</a:t>
            </a:fld>
            <a:endParaRPr lang="nl-NL"/>
          </a:p>
        </p:txBody>
      </p:sp>
    </p:spTree>
    <p:extLst>
      <p:ext uri="{BB962C8B-B14F-4D97-AF65-F5344CB8AC3E}">
        <p14:creationId xmlns:p14="http://schemas.microsoft.com/office/powerpoint/2010/main" val="354928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Beslisboom zelf is opgebouwd uit het Excelbestand en de stroomschema’s. De meest voorkomende situaties staan ook in de </a:t>
            </a:r>
            <a:r>
              <a:rPr lang="nl-NL" dirty="0" err="1"/>
              <a:t>infographic</a:t>
            </a:r>
            <a:r>
              <a:rPr lang="nl-NL" dirty="0"/>
              <a:t> voor de beleidsmedewerker. Die geeft ook een overzicht van de middelen om het beleid te borgen. </a:t>
            </a:r>
          </a:p>
          <a:p>
            <a:r>
              <a:rPr lang="nl-NL" dirty="0"/>
              <a:t>De Toelichting Beslisboom verantwoord afkoppelen en Bodemfilters bij infiltratie van afstromend regenwater geven de achtergronden en details. </a:t>
            </a:r>
          </a:p>
          <a:p>
            <a:r>
              <a:rPr lang="nl-NL" dirty="0"/>
              <a:t>De </a:t>
            </a:r>
            <a:r>
              <a:rPr lang="nl-NL" dirty="0" err="1"/>
              <a:t>infographics</a:t>
            </a:r>
            <a:r>
              <a:rPr lang="nl-NL" dirty="0"/>
              <a:t> voor de initiatiefnemer is een hulpmiddel in de communicatie met mensen die (niet beroepsmatig) willen gaan bouwen.</a:t>
            </a:r>
          </a:p>
          <a:p>
            <a:r>
              <a:rPr lang="nl-NL" dirty="0"/>
              <a:t>De </a:t>
            </a:r>
            <a:r>
              <a:rPr lang="nl-NL" dirty="0" err="1"/>
              <a:t>QenA</a:t>
            </a:r>
            <a:r>
              <a:rPr lang="nl-NL" dirty="0"/>
              <a:t> biedt antwoord op de meeste vragen.</a:t>
            </a:r>
          </a:p>
          <a:p>
            <a:endParaRPr lang="nl-NL" dirty="0"/>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4</a:t>
            </a:fld>
            <a:endParaRPr lang="nl-NL"/>
          </a:p>
        </p:txBody>
      </p:sp>
    </p:spTree>
    <p:extLst>
      <p:ext uri="{BB962C8B-B14F-4D97-AF65-F5344CB8AC3E}">
        <p14:creationId xmlns:p14="http://schemas.microsoft.com/office/powerpoint/2010/main" val="422355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Terug naar de inhoud. Hier ziet u de verdringingsreeks in beeld. Gebruik van regenwater heeft de voorkeur. Dit bespaart schaars drinkwater. Infiltratie is het uitgangspunt voor regenwater dat niet te gebruiken is. Infiltratie is niet altijd mogelijk of wenselijk, daar kom ik later op terug.</a:t>
            </a:r>
          </a:p>
          <a:p>
            <a:r>
              <a:rPr lang="nl-NL" dirty="0"/>
              <a:t>Bergen en vertraagd afvoeren volgt als infiltratie niet mogelijk is. </a:t>
            </a:r>
          </a:p>
          <a:p>
            <a:r>
              <a:rPr lang="nl-NL" dirty="0"/>
              <a:t>In bestaand stedelijk gebied is realisatie niet altijd volledig mogelijk. Dan zijn er in overleg met het waterschap maatwerkoplossingen mogelijk.</a:t>
            </a:r>
          </a:p>
          <a:p>
            <a:endParaRPr lang="nl-NL" dirty="0"/>
          </a:p>
          <a:p>
            <a:r>
              <a:rPr lang="nl-NL" dirty="0"/>
              <a:t>In de volgende sheet ziet u de grafische weergave van deze stappen.</a:t>
            </a:r>
          </a:p>
          <a:p>
            <a:endParaRPr lang="nl-NL" dirty="0"/>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5</a:t>
            </a:fld>
            <a:endParaRPr lang="nl-NL"/>
          </a:p>
        </p:txBody>
      </p:sp>
    </p:spTree>
    <p:extLst>
      <p:ext uri="{BB962C8B-B14F-4D97-AF65-F5344CB8AC3E}">
        <p14:creationId xmlns:p14="http://schemas.microsoft.com/office/powerpoint/2010/main" val="105397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het gebruiken, infiltreren en bergen zijn verschillende voorzieningen mogelijk. In de ‘Beslisboom verantwoord afkoppelen’ vindt u de mogelijkheden die we in Limburg wenselijk vinden. </a:t>
            </a:r>
          </a:p>
          <a:p>
            <a:endParaRPr lang="nl-NL" dirty="0"/>
          </a:p>
          <a:p>
            <a:r>
              <a:rPr lang="nl-NL" dirty="0"/>
              <a:t>De mogelijke maatregelen vindt u in de aangegeven kolommen van de ‘Beslisboom verantwoord afkoppelen’.</a:t>
            </a:r>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6</a:t>
            </a:fld>
            <a:endParaRPr lang="nl-NL"/>
          </a:p>
        </p:txBody>
      </p:sp>
    </p:spTree>
    <p:extLst>
      <p:ext uri="{BB962C8B-B14F-4D97-AF65-F5344CB8AC3E}">
        <p14:creationId xmlns:p14="http://schemas.microsoft.com/office/powerpoint/2010/main" val="135409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Gebruiken van hemelwater heeft de voorkeur maar is nog niet voor de hele provincie verplicht. Gemeenten kunnen deze verplichting wel opnemen in hun omgevingsplan. Dan gelden de regels die de gemeente in dit plan opneemt.</a:t>
            </a:r>
          </a:p>
          <a:p>
            <a:endParaRPr lang="nl-NL" dirty="0"/>
          </a:p>
          <a:p>
            <a:r>
              <a:rPr lang="nl-NL" dirty="0"/>
              <a:t>Regenwater is in ieder geval geschikt voor de wc, tuin en autowassen (mits niet verneveld). Voor gebruik in de wasmachine, kinderbadje en sproeien gelden gezondheidsrisico’s. In regenwatertanks zijn door het RIVM o.a. campylobacter en legionella aangetroffen.</a:t>
            </a:r>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7</a:t>
            </a:fld>
            <a:endParaRPr lang="nl-NL"/>
          </a:p>
        </p:txBody>
      </p:sp>
    </p:spTree>
    <p:extLst>
      <p:ext uri="{BB962C8B-B14F-4D97-AF65-F5344CB8AC3E}">
        <p14:creationId xmlns:p14="http://schemas.microsoft.com/office/powerpoint/2010/main" val="341754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u hier kunt zien: infiltratie kan helpen bij verschillende doelstellingen. Maar het is zeker niet zo dat iedere maatregel voor ieder doel helpt. Daarom vindt u in de Beslisboom verantwoord afkoppelen de koppeling tussen de doelen en de mogelijke maatregelen. </a:t>
            </a:r>
          </a:p>
          <a:p>
            <a:endParaRPr lang="nl-NL" dirty="0"/>
          </a:p>
          <a:p>
            <a:r>
              <a:rPr lang="nl-NL" dirty="0"/>
              <a:t>Ik kolom c tot en met f vindt u de koppelingen tussen de klimaatdoelen (wateroverlast, droogte, waterkwaliteit en hitte) en de mogelijke maatregelen. In de kolommen g tot en met l staan de relaties tussen de maatregelen en de verschillende afkoppeldoelen zoals infiltratie voor grondwateraanvulling en zichtbaar water voor een aantrekkelijke leefomgeving.</a:t>
            </a:r>
          </a:p>
          <a:p>
            <a:endParaRPr lang="nl-NL" dirty="0"/>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8</a:t>
            </a:fld>
            <a:endParaRPr lang="nl-NL"/>
          </a:p>
        </p:txBody>
      </p:sp>
    </p:spTree>
    <p:extLst>
      <p:ext uri="{BB962C8B-B14F-4D97-AF65-F5344CB8AC3E}">
        <p14:creationId xmlns:p14="http://schemas.microsoft.com/office/powerpoint/2010/main" val="165100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bestaande verharde oppervlakken geldt geen algemene infiltratieverplichting in Limburg. Wel kunnen gemeenten dat verplichten in het omgevingsplan.</a:t>
            </a:r>
          </a:p>
          <a:p>
            <a:endParaRPr lang="nl-NL" dirty="0"/>
          </a:p>
          <a:p>
            <a:r>
              <a:rPr lang="nl-NL" dirty="0"/>
              <a:t>Bij nieuwe verharde oppervlakken die op oppervlaktewater lozen, is infiltratie verplicht tenzij het niet mogelijk is. De (on)mogelijkheden hebben we eerder in deze presentatie aan de orde gehad.</a:t>
            </a:r>
          </a:p>
          <a:p>
            <a:endParaRPr lang="nl-NL" dirty="0"/>
          </a:p>
          <a:p>
            <a:r>
              <a:rPr lang="nl-NL" dirty="0"/>
              <a:t>Infiltratievoorzieningen moeten minimaal gedimensioneerd worden op een neerslaggebeurtenis met herhalingstijd 1:100, gemiddeld klimaatscenario 2050. Voor Noorden Midden-Limburg dient daarbij een </a:t>
            </a:r>
            <a:r>
              <a:rPr lang="nl-NL" dirty="0" err="1"/>
              <a:t>buiduur</a:t>
            </a:r>
            <a:r>
              <a:rPr lang="nl-NL" dirty="0"/>
              <a:t> van 24 uur te worden gehanteerd, zijnde 100mm. Voor Zuid-Limburg (heuvelland) geldt in afwijking hiervan bij maatwerk een </a:t>
            </a:r>
            <a:r>
              <a:rPr lang="nl-NL" dirty="0" err="1"/>
              <a:t>buiduur</a:t>
            </a:r>
            <a:r>
              <a:rPr lang="nl-NL" dirty="0"/>
              <a:t> van twee uur, zijnde 80 mm. Dit verschilt omdat in Zuid-Limburg een korte bui meer bepalend is voor de benedenstroomse belasting dan een langdurige bui.</a:t>
            </a:r>
          </a:p>
          <a:p>
            <a:endParaRPr lang="nl-NL" dirty="0"/>
          </a:p>
          <a:p>
            <a:r>
              <a:rPr lang="nl-NL" dirty="0"/>
              <a:t>Maatwerk is mogelijk voor uitbreiding in bestaand stedelijk gebied. Dan zijn de gewenste hoeveelheden berging niet altijd volledig haalbaar.</a:t>
            </a:r>
          </a:p>
          <a:p>
            <a:endParaRPr lang="nl-NL" dirty="0"/>
          </a:p>
        </p:txBody>
      </p:sp>
      <p:sp>
        <p:nvSpPr>
          <p:cNvPr id="4" name="Tijdelijke aanduiding voor dianummer 3"/>
          <p:cNvSpPr>
            <a:spLocks noGrp="1"/>
          </p:cNvSpPr>
          <p:nvPr>
            <p:ph type="sldNum" sz="quarter" idx="5"/>
          </p:nvPr>
        </p:nvSpPr>
        <p:spPr/>
        <p:txBody>
          <a:bodyPr/>
          <a:lstStyle/>
          <a:p>
            <a:fld id="{C6B676B4-49C9-4A6C-852F-195E729106E7}" type="slidenum">
              <a:rPr lang="nl-NL" smtClean="0"/>
              <a:t>9</a:t>
            </a:fld>
            <a:endParaRPr lang="nl-NL"/>
          </a:p>
        </p:txBody>
      </p:sp>
    </p:spTree>
    <p:extLst>
      <p:ext uri="{BB962C8B-B14F-4D97-AF65-F5344CB8AC3E}">
        <p14:creationId xmlns:p14="http://schemas.microsoft.com/office/powerpoint/2010/main" val="82729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5F82F-28E5-75AC-B034-22260DBBC42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15454F1-7FD7-61AB-7E89-1D7E4DFD1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AC37582-61FA-6063-7302-AD8734CDBE70}"/>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5" name="Tijdelijke aanduiding voor voettekst 4">
            <a:extLst>
              <a:ext uri="{FF2B5EF4-FFF2-40B4-BE49-F238E27FC236}">
                <a16:creationId xmlns:a16="http://schemas.microsoft.com/office/drawing/2014/main" id="{690F3B1B-0027-09E4-C84D-5DF4CF4FB3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C65C192-4312-6DC4-69B0-B27E00998EDE}"/>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7" name="Rechthoek 6"/>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297099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98332-02B1-6C40-7448-7B47190156C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A6E005-0868-232E-AB4C-B9623269262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A94982-C1C8-89F7-FF47-AA24109EE6CE}"/>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5" name="Tijdelijke aanduiding voor voettekst 4">
            <a:extLst>
              <a:ext uri="{FF2B5EF4-FFF2-40B4-BE49-F238E27FC236}">
                <a16:creationId xmlns:a16="http://schemas.microsoft.com/office/drawing/2014/main" id="{D8E34841-66F3-1934-6143-077010EE7F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B308AA-94F4-A155-D9B4-A653BF1CE7F3}"/>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7" name="Rechthoek 6"/>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398181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ABD8164-D8C3-BC6C-C8F4-656C76C9BE3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03CEC21-C703-F1AC-4018-FF5B707F514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965881-27CB-1E1F-430F-90BE28ADAD1A}"/>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5" name="Tijdelijke aanduiding voor voettekst 4">
            <a:extLst>
              <a:ext uri="{FF2B5EF4-FFF2-40B4-BE49-F238E27FC236}">
                <a16:creationId xmlns:a16="http://schemas.microsoft.com/office/drawing/2014/main" id="{249E03A0-B2EA-94AF-9B01-98D7428C0E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23E650-2B71-837F-A089-0F83E644EAFD}"/>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7" name="Rechthoek 6"/>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44708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E8681-453C-F125-1221-7672538B888F}"/>
              </a:ext>
            </a:extLst>
          </p:cNvPr>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9A0CCE77-1723-AD4F-D302-E7E3AF597D1E}"/>
              </a:ext>
            </a:extLst>
          </p:cNvPr>
          <p:cNvSpPr>
            <a:spLocks noGrp="1"/>
          </p:cNvSpPr>
          <p:nvPr>
            <p:ph idx="1"/>
          </p:nvPr>
        </p:nvSpPr>
        <p:spPr/>
        <p:txBody>
          <a:bodyPr/>
          <a:lstStyle>
            <a:lvl1pPr marL="228600" indent="-228600">
              <a:buFontTx/>
              <a:buBlip>
                <a:blip r:embed="rId2"/>
              </a:buBlip>
              <a:defRPr>
                <a:latin typeface="Segoe UI" panose="020B0502040204020203" pitchFamily="34" charset="0"/>
                <a:cs typeface="Segoe UI" panose="020B0502040204020203" pitchFamily="34" charset="0"/>
              </a:defRPr>
            </a:lvl1pPr>
            <a:lvl2pPr marL="685800" indent="-228600">
              <a:buFontTx/>
              <a:buBlip>
                <a:blip r:embed="rId2"/>
              </a:buBlip>
              <a:defRPr>
                <a:latin typeface="Segoe UI" panose="020B0502040204020203" pitchFamily="34" charset="0"/>
                <a:cs typeface="Segoe UI" panose="020B0502040204020203" pitchFamily="34" charset="0"/>
              </a:defRPr>
            </a:lvl2pPr>
            <a:lvl3pPr marL="1143000" indent="-228600">
              <a:buFontTx/>
              <a:buBlip>
                <a:blip r:embed="rId2"/>
              </a:buBlip>
              <a:defRPr>
                <a:latin typeface="Segoe UI" panose="020B0502040204020203" pitchFamily="34" charset="0"/>
                <a:cs typeface="Segoe UI" panose="020B0502040204020203" pitchFamily="34" charset="0"/>
              </a:defRPr>
            </a:lvl3pPr>
            <a:lvl4pPr marL="1600200" indent="-228600">
              <a:buFontTx/>
              <a:buBlip>
                <a:blip r:embed="rId2"/>
              </a:buBlip>
              <a:defRPr>
                <a:latin typeface="Segoe UI" panose="020B0502040204020203" pitchFamily="34" charset="0"/>
                <a:cs typeface="Segoe UI" panose="020B0502040204020203" pitchFamily="34" charset="0"/>
              </a:defRPr>
            </a:lvl4pPr>
            <a:lvl5pPr marL="2057400" indent="-228600">
              <a:buFontTx/>
              <a:buBlip>
                <a:blip r:embed="rId2"/>
              </a:buBlip>
              <a:defRPr>
                <a:latin typeface="Segoe UI" panose="020B0502040204020203" pitchFamily="34" charset="0"/>
                <a:cs typeface="Segoe UI" panose="020B0502040204020203"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6FA9FB7-22F9-BAE0-259D-4B2F7B2D3D8F}"/>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5" name="Tijdelijke aanduiding voor voettekst 4">
            <a:extLst>
              <a:ext uri="{FF2B5EF4-FFF2-40B4-BE49-F238E27FC236}">
                <a16:creationId xmlns:a16="http://schemas.microsoft.com/office/drawing/2014/main" id="{1F29269F-6747-DADB-97F4-40B445AE28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8FE935-5A27-175A-633C-A28413B96D49}"/>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7" name="Rechthoek 6"/>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181540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052C8-D59D-7BEC-A2AD-82436DBBE40A}"/>
              </a:ext>
            </a:extLst>
          </p:cNvPr>
          <p:cNvSpPr>
            <a:spLocks noGrp="1"/>
          </p:cNvSpPr>
          <p:nvPr>
            <p:ph type="title"/>
          </p:nvPr>
        </p:nvSpPr>
        <p:spPr>
          <a:xfrm>
            <a:off x="831850" y="1709738"/>
            <a:ext cx="10515600" cy="2852737"/>
          </a:xfrm>
        </p:spPr>
        <p:txBody>
          <a:bodyPr anchor="b"/>
          <a:lstStyle>
            <a:lvl1pPr>
              <a:defRPr sz="6000">
                <a:latin typeface="Segoe UI Semibold" panose="020B0702040204020203" pitchFamily="34" charset="0"/>
                <a:cs typeface="Segoe UI Semibold" panose="020B0702040204020203" pitchFamily="34"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43608CD0-CE9E-2E76-DB92-8664F2E95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5CA606F0-0ADD-7ADC-0B53-353944692343}"/>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5" name="Tijdelijke aanduiding voor voettekst 4">
            <a:extLst>
              <a:ext uri="{FF2B5EF4-FFF2-40B4-BE49-F238E27FC236}">
                <a16:creationId xmlns:a16="http://schemas.microsoft.com/office/drawing/2014/main" id="{0CC11E5D-7092-8615-CFF6-8F34448C85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8D062B-83E9-C64F-712E-0DC714B2BF90}"/>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7" name="Rechthoek 6"/>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161538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3153E-0996-B02D-F57B-0C6C3ADED990}"/>
              </a:ext>
            </a:extLst>
          </p:cNvPr>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A8DFA501-C04A-2AA5-9A17-965D12D9EC2D}"/>
              </a:ext>
            </a:extLst>
          </p:cNvPr>
          <p:cNvSpPr>
            <a:spLocks noGrp="1"/>
          </p:cNvSpPr>
          <p:nvPr>
            <p:ph sz="half" idx="1"/>
          </p:nvPr>
        </p:nvSpPr>
        <p:spPr>
          <a:xfrm>
            <a:off x="838200" y="1825625"/>
            <a:ext cx="5181600" cy="4351338"/>
          </a:xfrm>
        </p:spPr>
        <p:txBody>
          <a:bodyPr/>
          <a:lstStyle>
            <a:lvl1pPr marL="228600" indent="-228600">
              <a:buFontTx/>
              <a:buBlip>
                <a:blip r:embed="rId2"/>
              </a:buBlip>
              <a:defRPr>
                <a:latin typeface="Segoe UI" panose="020B0502040204020203" pitchFamily="34" charset="0"/>
                <a:cs typeface="Segoe UI" panose="020B0502040204020203" pitchFamily="34" charset="0"/>
              </a:defRPr>
            </a:lvl1pPr>
            <a:lvl2pPr marL="685800" indent="-228600">
              <a:buFontTx/>
              <a:buBlip>
                <a:blip r:embed="rId2"/>
              </a:buBlip>
              <a:defRPr>
                <a:latin typeface="Segoe UI" panose="020B0502040204020203" pitchFamily="34" charset="0"/>
                <a:cs typeface="Segoe UI" panose="020B0502040204020203" pitchFamily="34" charset="0"/>
              </a:defRPr>
            </a:lvl2pPr>
            <a:lvl3pPr marL="1143000" indent="-228600">
              <a:buFontTx/>
              <a:buBlip>
                <a:blip r:embed="rId2"/>
              </a:buBlip>
              <a:defRPr>
                <a:latin typeface="Segoe UI" panose="020B0502040204020203" pitchFamily="34" charset="0"/>
                <a:cs typeface="Segoe UI" panose="020B0502040204020203" pitchFamily="34" charset="0"/>
              </a:defRPr>
            </a:lvl3pPr>
            <a:lvl4pPr marL="1600200" indent="-228600">
              <a:buFontTx/>
              <a:buBlip>
                <a:blip r:embed="rId2"/>
              </a:buBlip>
              <a:defRPr>
                <a:latin typeface="Segoe UI" panose="020B0502040204020203" pitchFamily="34" charset="0"/>
                <a:cs typeface="Segoe UI" panose="020B0502040204020203" pitchFamily="34" charset="0"/>
              </a:defRPr>
            </a:lvl4pPr>
            <a:lvl5pPr marL="2057400" indent="-228600">
              <a:buFontTx/>
              <a:buBlip>
                <a:blip r:embed="rId2"/>
              </a:buBlip>
              <a:defRPr>
                <a:latin typeface="Segoe UI" panose="020B0502040204020203" pitchFamily="34" charset="0"/>
                <a:cs typeface="Segoe UI" panose="020B0502040204020203"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8C388718-C05D-C48B-E59F-94577743B4DB}"/>
              </a:ext>
            </a:extLst>
          </p:cNvPr>
          <p:cNvSpPr>
            <a:spLocks noGrp="1"/>
          </p:cNvSpPr>
          <p:nvPr>
            <p:ph sz="half" idx="2"/>
          </p:nvPr>
        </p:nvSpPr>
        <p:spPr>
          <a:xfrm>
            <a:off x="6172200" y="1825625"/>
            <a:ext cx="5181600" cy="4351338"/>
          </a:xfrm>
        </p:spPr>
        <p:txBody>
          <a:bodyPr/>
          <a:lstStyle>
            <a:lvl1pPr marL="228600" indent="-228600">
              <a:buFontTx/>
              <a:buBlip>
                <a:blip r:embed="rId2"/>
              </a:buBlip>
              <a:defRPr>
                <a:latin typeface="Segoe UI" panose="020B0502040204020203" pitchFamily="34" charset="0"/>
                <a:cs typeface="Segoe UI" panose="020B0502040204020203" pitchFamily="34" charset="0"/>
              </a:defRPr>
            </a:lvl1pPr>
            <a:lvl2pPr marL="685800" indent="-228600">
              <a:buFontTx/>
              <a:buBlip>
                <a:blip r:embed="rId2"/>
              </a:buBlip>
              <a:defRPr>
                <a:latin typeface="Segoe UI" panose="020B0502040204020203" pitchFamily="34" charset="0"/>
                <a:cs typeface="Segoe UI" panose="020B0502040204020203" pitchFamily="34" charset="0"/>
              </a:defRPr>
            </a:lvl2pPr>
            <a:lvl3pPr marL="1143000" indent="-228600">
              <a:buFontTx/>
              <a:buBlip>
                <a:blip r:embed="rId2"/>
              </a:buBlip>
              <a:defRPr>
                <a:latin typeface="Segoe UI" panose="020B0502040204020203" pitchFamily="34" charset="0"/>
                <a:cs typeface="Segoe UI" panose="020B0502040204020203" pitchFamily="34" charset="0"/>
              </a:defRPr>
            </a:lvl3pPr>
            <a:lvl4pPr marL="1600200" indent="-228600">
              <a:buFontTx/>
              <a:buBlip>
                <a:blip r:embed="rId2"/>
              </a:buBlip>
              <a:defRPr>
                <a:latin typeface="Segoe UI" panose="020B0502040204020203" pitchFamily="34" charset="0"/>
                <a:cs typeface="Segoe UI" panose="020B0502040204020203" pitchFamily="34" charset="0"/>
              </a:defRPr>
            </a:lvl4pPr>
            <a:lvl5pPr marL="2057400" indent="-228600">
              <a:buFontTx/>
              <a:buBlip>
                <a:blip r:embed="rId2"/>
              </a:buBlip>
              <a:defRPr>
                <a:latin typeface="Segoe UI" panose="020B0502040204020203" pitchFamily="34" charset="0"/>
                <a:cs typeface="Segoe UI" panose="020B0502040204020203"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1CAF42F5-1F3E-5A24-D0EE-1CCCC07D9B94}"/>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6" name="Tijdelijke aanduiding voor voettekst 5">
            <a:extLst>
              <a:ext uri="{FF2B5EF4-FFF2-40B4-BE49-F238E27FC236}">
                <a16:creationId xmlns:a16="http://schemas.microsoft.com/office/drawing/2014/main" id="{ECF09CBF-44C4-9F38-AFFF-56FF1FD5F5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F403903-D0FF-51D0-98BE-13FB8D0BD6C4}"/>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8" name="Rechthoek 7"/>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9" name="Afbeelding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7480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89803-6109-751E-9AC5-8ECFA2F10CFB}"/>
              </a:ext>
            </a:extLst>
          </p:cNvPr>
          <p:cNvSpPr>
            <a:spLocks noGrp="1"/>
          </p:cNvSpPr>
          <p:nvPr>
            <p:ph type="title"/>
          </p:nvPr>
        </p:nvSpPr>
        <p:spPr>
          <a:xfrm>
            <a:off x="839788" y="365125"/>
            <a:ext cx="10515600" cy="1325563"/>
          </a:xfrm>
        </p:spPr>
        <p:txBody>
          <a:bodyPr/>
          <a:lstStyle>
            <a:lvl1pPr>
              <a:defRPr>
                <a:latin typeface="Segoe UI Semibold" panose="020B0702040204020203" pitchFamily="34" charset="0"/>
                <a:cs typeface="Segoe UI Semibold" panose="020B0702040204020203" pitchFamily="34"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284B40C9-7447-6B7F-6CBA-B1508D249BBD}"/>
              </a:ext>
            </a:extLst>
          </p:cNvPr>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59B4EB83-426D-7B86-1FD6-92E169CAC12B}"/>
              </a:ext>
            </a:extLst>
          </p:cNvPr>
          <p:cNvSpPr>
            <a:spLocks noGrp="1"/>
          </p:cNvSpPr>
          <p:nvPr>
            <p:ph sz="half" idx="2"/>
          </p:nvPr>
        </p:nvSpPr>
        <p:spPr>
          <a:xfrm>
            <a:off x="839788" y="2505075"/>
            <a:ext cx="5157787" cy="3684588"/>
          </a:xfrm>
        </p:spPr>
        <p:txBody>
          <a:bodyPr/>
          <a:lstStyle>
            <a:lvl1pPr marL="228600" indent="-228600">
              <a:buFontTx/>
              <a:buBlip>
                <a:blip r:embed="rId2"/>
              </a:buBlip>
              <a:defRPr>
                <a:latin typeface="Segoe UI" panose="020B0502040204020203" pitchFamily="34" charset="0"/>
                <a:cs typeface="Segoe UI" panose="020B0502040204020203" pitchFamily="34" charset="0"/>
              </a:defRPr>
            </a:lvl1pPr>
            <a:lvl2pPr marL="685800" indent="-228600">
              <a:buFontTx/>
              <a:buBlip>
                <a:blip r:embed="rId2"/>
              </a:buBlip>
              <a:defRPr>
                <a:latin typeface="Segoe UI" panose="020B0502040204020203" pitchFamily="34" charset="0"/>
                <a:cs typeface="Segoe UI" panose="020B0502040204020203" pitchFamily="34" charset="0"/>
              </a:defRPr>
            </a:lvl2pPr>
            <a:lvl3pPr marL="1143000" indent="-228600">
              <a:buFontTx/>
              <a:buBlip>
                <a:blip r:embed="rId2"/>
              </a:buBlip>
              <a:defRPr>
                <a:latin typeface="Segoe UI" panose="020B0502040204020203" pitchFamily="34" charset="0"/>
                <a:cs typeface="Segoe UI" panose="020B0502040204020203" pitchFamily="34" charset="0"/>
              </a:defRPr>
            </a:lvl3pPr>
            <a:lvl4pPr marL="1600200" indent="-228600">
              <a:buFontTx/>
              <a:buBlip>
                <a:blip r:embed="rId2"/>
              </a:buBlip>
              <a:defRPr>
                <a:latin typeface="Segoe UI" panose="020B0502040204020203" pitchFamily="34" charset="0"/>
                <a:cs typeface="Segoe UI" panose="020B0502040204020203" pitchFamily="34" charset="0"/>
              </a:defRPr>
            </a:lvl4pPr>
            <a:lvl5pPr marL="2057400" indent="-228600">
              <a:buFontTx/>
              <a:buBlip>
                <a:blip r:embed="rId2"/>
              </a:buBlip>
              <a:defRPr>
                <a:latin typeface="Segoe UI" panose="020B0502040204020203" pitchFamily="34" charset="0"/>
                <a:cs typeface="Segoe UI" panose="020B0502040204020203"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FFFEE617-F8FB-7BD2-545C-A349C891B3CC}"/>
              </a:ext>
            </a:extLst>
          </p:cNvPr>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7CDD8ABA-9B0E-5AF6-E4A4-7D4D25B05170}"/>
              </a:ext>
            </a:extLst>
          </p:cNvPr>
          <p:cNvSpPr>
            <a:spLocks noGrp="1"/>
          </p:cNvSpPr>
          <p:nvPr>
            <p:ph sz="quarter" idx="4"/>
          </p:nvPr>
        </p:nvSpPr>
        <p:spPr>
          <a:xfrm>
            <a:off x="6172200" y="2505075"/>
            <a:ext cx="5183188" cy="3684588"/>
          </a:xfrm>
        </p:spPr>
        <p:txBody>
          <a:bodyPr/>
          <a:lstStyle>
            <a:lvl1pPr marL="228600" indent="-228600">
              <a:buFontTx/>
              <a:buBlip>
                <a:blip r:embed="rId2"/>
              </a:buBlip>
              <a:defRPr>
                <a:latin typeface="Segoe UI" panose="020B0502040204020203" pitchFamily="34" charset="0"/>
                <a:cs typeface="Segoe UI" panose="020B0502040204020203" pitchFamily="34" charset="0"/>
              </a:defRPr>
            </a:lvl1pPr>
            <a:lvl2pPr marL="685800" indent="-228600">
              <a:buFontTx/>
              <a:buBlip>
                <a:blip r:embed="rId2"/>
              </a:buBlip>
              <a:defRPr>
                <a:latin typeface="Segoe UI" panose="020B0502040204020203" pitchFamily="34" charset="0"/>
                <a:cs typeface="Segoe UI" panose="020B0502040204020203" pitchFamily="34" charset="0"/>
              </a:defRPr>
            </a:lvl2pPr>
            <a:lvl3pPr marL="1143000" indent="-228600">
              <a:buFontTx/>
              <a:buBlip>
                <a:blip r:embed="rId2"/>
              </a:buBlip>
              <a:defRPr>
                <a:latin typeface="Segoe UI" panose="020B0502040204020203" pitchFamily="34" charset="0"/>
                <a:cs typeface="Segoe UI" panose="020B0502040204020203" pitchFamily="34" charset="0"/>
              </a:defRPr>
            </a:lvl3pPr>
            <a:lvl4pPr marL="1600200" indent="-228600">
              <a:buFontTx/>
              <a:buBlip>
                <a:blip r:embed="rId2"/>
              </a:buBlip>
              <a:defRPr>
                <a:latin typeface="Segoe UI" panose="020B0502040204020203" pitchFamily="34" charset="0"/>
                <a:cs typeface="Segoe UI" panose="020B0502040204020203" pitchFamily="34" charset="0"/>
              </a:defRPr>
            </a:lvl4pPr>
            <a:lvl5pPr marL="2057400" indent="-228600">
              <a:buFontTx/>
              <a:buBlip>
                <a:blip r:embed="rId2"/>
              </a:buBlip>
              <a:defRPr>
                <a:latin typeface="Segoe UI" panose="020B0502040204020203" pitchFamily="34" charset="0"/>
                <a:cs typeface="Segoe UI" panose="020B0502040204020203"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a:extLst>
              <a:ext uri="{FF2B5EF4-FFF2-40B4-BE49-F238E27FC236}">
                <a16:creationId xmlns:a16="http://schemas.microsoft.com/office/drawing/2014/main" id="{19F26098-9FE3-B9FA-2BEB-7F6A5717437B}"/>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8" name="Tijdelijke aanduiding voor voettekst 7">
            <a:extLst>
              <a:ext uri="{FF2B5EF4-FFF2-40B4-BE49-F238E27FC236}">
                <a16:creationId xmlns:a16="http://schemas.microsoft.com/office/drawing/2014/main" id="{8CAA03EB-E0B7-4BA0-35FE-418BE20F7AF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FF70C9-6C96-711B-E072-3A9CF1C79FB8}"/>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10" name="Rechthoek 9"/>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11" name="Afbeelding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109718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7FFB9-F422-C3D4-943B-6E4C4C5B43F9}"/>
              </a:ext>
            </a:extLst>
          </p:cNvPr>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AD94ECD3-B058-E93A-4C61-5E0C7C3ADD8D}"/>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4" name="Tijdelijke aanduiding voor voettekst 3">
            <a:extLst>
              <a:ext uri="{FF2B5EF4-FFF2-40B4-BE49-F238E27FC236}">
                <a16:creationId xmlns:a16="http://schemas.microsoft.com/office/drawing/2014/main" id="{2F4EB0AC-FC81-211F-A2B9-C612177B09B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A138845-8E6D-D477-E79D-E34BC97F4C7C}"/>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6" name="Rechthoek 5"/>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123639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503DBC7-54E2-C390-84E9-F00F5192B967}"/>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3" name="Tijdelijke aanduiding voor voettekst 2">
            <a:extLst>
              <a:ext uri="{FF2B5EF4-FFF2-40B4-BE49-F238E27FC236}">
                <a16:creationId xmlns:a16="http://schemas.microsoft.com/office/drawing/2014/main" id="{3BE9945A-B332-890B-B6F7-AC0E111AA7B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216906-9B1C-B49C-D28D-BCC8C4A09159}"/>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5" name="Rechthoek 4"/>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6" name="Afbeelding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47627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7F116-8734-9B82-588B-493E7BFCD655}"/>
              </a:ext>
            </a:extLst>
          </p:cNvPr>
          <p:cNvSpPr>
            <a:spLocks noGrp="1"/>
          </p:cNvSpPr>
          <p:nvPr>
            <p:ph type="title"/>
          </p:nvPr>
        </p:nvSpPr>
        <p:spPr>
          <a:xfrm>
            <a:off x="839788" y="457200"/>
            <a:ext cx="3932237" cy="1600200"/>
          </a:xfrm>
        </p:spPr>
        <p:txBody>
          <a:bodyPr anchor="b"/>
          <a:lstStyle>
            <a:lvl1pPr>
              <a:defRPr sz="3200">
                <a:latin typeface="Segoe UI Semibold" panose="020B0702040204020203" pitchFamily="34" charset="0"/>
                <a:cs typeface="Segoe UI Semibold" panose="020B0702040204020203"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089909E9-0617-E359-8336-B1166737D00E}"/>
              </a:ext>
            </a:extLst>
          </p:cNvPr>
          <p:cNvSpPr>
            <a:spLocks noGrp="1"/>
          </p:cNvSpPr>
          <p:nvPr>
            <p:ph idx="1"/>
          </p:nvPr>
        </p:nvSpPr>
        <p:spPr>
          <a:xfrm>
            <a:off x="5183188" y="987425"/>
            <a:ext cx="6172200" cy="4873625"/>
          </a:xfrm>
        </p:spPr>
        <p:txBody>
          <a:bodyPr/>
          <a:lstStyle>
            <a:lvl1pPr marL="228600" indent="-228600">
              <a:buFontTx/>
              <a:buBlip>
                <a:blip r:embed="rId2"/>
              </a:buBlip>
              <a:defRPr sz="3200">
                <a:latin typeface="Segoe UI" panose="020B0502040204020203" pitchFamily="34" charset="0"/>
                <a:cs typeface="Segoe UI" panose="020B0502040204020203" pitchFamily="34" charset="0"/>
              </a:defRPr>
            </a:lvl1pPr>
            <a:lvl2pPr marL="685800" indent="-228600">
              <a:buFontTx/>
              <a:buBlip>
                <a:blip r:embed="rId2"/>
              </a:buBlip>
              <a:defRPr sz="2800">
                <a:latin typeface="Segoe UI" panose="020B0502040204020203" pitchFamily="34" charset="0"/>
                <a:cs typeface="Segoe UI" panose="020B0502040204020203" pitchFamily="34" charset="0"/>
              </a:defRPr>
            </a:lvl2pPr>
            <a:lvl3pPr marL="1143000" indent="-228600">
              <a:buFontTx/>
              <a:buBlip>
                <a:blip r:embed="rId2"/>
              </a:buBlip>
              <a:defRPr sz="2400">
                <a:latin typeface="Segoe UI" panose="020B0502040204020203" pitchFamily="34" charset="0"/>
                <a:cs typeface="Segoe UI" panose="020B0502040204020203" pitchFamily="34" charset="0"/>
              </a:defRPr>
            </a:lvl3pPr>
            <a:lvl4pPr marL="1600200" indent="-228600">
              <a:buFontTx/>
              <a:buBlip>
                <a:blip r:embed="rId2"/>
              </a:buBlip>
              <a:defRPr sz="2000">
                <a:latin typeface="Segoe UI" panose="020B0502040204020203" pitchFamily="34" charset="0"/>
                <a:cs typeface="Segoe UI" panose="020B0502040204020203" pitchFamily="34" charset="0"/>
              </a:defRPr>
            </a:lvl4pPr>
            <a:lvl5pPr marL="2057400" indent="-228600">
              <a:buFontTx/>
              <a:buBlip>
                <a:blip r:embed="rId2"/>
              </a:buBlip>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a:extLst>
              <a:ext uri="{FF2B5EF4-FFF2-40B4-BE49-F238E27FC236}">
                <a16:creationId xmlns:a16="http://schemas.microsoft.com/office/drawing/2014/main" id="{A0483110-FFD5-E18A-0587-61A6F7D3DB70}"/>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10230BB9-3964-0D00-8CDA-C91A16CB2DAB}"/>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6" name="Tijdelijke aanduiding voor voettekst 5">
            <a:extLst>
              <a:ext uri="{FF2B5EF4-FFF2-40B4-BE49-F238E27FC236}">
                <a16:creationId xmlns:a16="http://schemas.microsoft.com/office/drawing/2014/main" id="{1DBABF32-B02A-EF51-6A58-44F7FD3B1E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BFB81F-C740-153B-1999-294022E7439E}"/>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8" name="Rechthoek 7"/>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9" name="Afbeelding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100329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4044A-5C60-3215-A2AF-F8B8992B47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799F77B-1925-1E2B-1DBA-E278152A3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70995A1-3782-8BBF-54EC-3D99F427D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EB3F1E-3EAA-058A-349B-F83450E98AFB}"/>
              </a:ext>
            </a:extLst>
          </p:cNvPr>
          <p:cNvSpPr>
            <a:spLocks noGrp="1"/>
          </p:cNvSpPr>
          <p:nvPr>
            <p:ph type="dt" sz="half" idx="10"/>
          </p:nvPr>
        </p:nvSpPr>
        <p:spPr/>
        <p:txBody>
          <a:bodyPr/>
          <a:lstStyle/>
          <a:p>
            <a:fld id="{E4896CD1-5683-40BC-B46B-C29E0C1FC9C5}" type="datetimeFigureOut">
              <a:rPr lang="nl-NL" smtClean="0"/>
              <a:t>8-5-2023</a:t>
            </a:fld>
            <a:endParaRPr lang="nl-NL"/>
          </a:p>
        </p:txBody>
      </p:sp>
      <p:sp>
        <p:nvSpPr>
          <p:cNvPr id="6" name="Tijdelijke aanduiding voor voettekst 5">
            <a:extLst>
              <a:ext uri="{FF2B5EF4-FFF2-40B4-BE49-F238E27FC236}">
                <a16:creationId xmlns:a16="http://schemas.microsoft.com/office/drawing/2014/main" id="{0F3170AC-A9CB-95DB-B72E-F0E9ED1B9E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902FF8-4643-2B70-B8F1-9B466D45275F}"/>
              </a:ext>
            </a:extLst>
          </p:cNvPr>
          <p:cNvSpPr>
            <a:spLocks noGrp="1"/>
          </p:cNvSpPr>
          <p:nvPr>
            <p:ph type="sldNum" sz="quarter" idx="12"/>
          </p:nvPr>
        </p:nvSpPr>
        <p:spPr/>
        <p:txBody>
          <a:bodyPr/>
          <a:lstStyle/>
          <a:p>
            <a:fld id="{603A24A2-B301-4AB2-A7DA-CAA8316ED9F4}" type="slidenum">
              <a:rPr lang="nl-NL" smtClean="0"/>
              <a:t>‹nr.›</a:t>
            </a:fld>
            <a:endParaRPr lang="nl-NL"/>
          </a:p>
        </p:txBody>
      </p:sp>
      <p:sp>
        <p:nvSpPr>
          <p:cNvPr id="8" name="Rechthoek 7"/>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9" name="Afbeelding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25382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A71FEB7-49E3-638F-DF70-457E0034D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D3FFD4D-D7E9-C0CB-9017-2C9D6F559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D3493E-E945-CF1E-63CA-763B6BB42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96CD1-5683-40BC-B46B-C29E0C1FC9C5}" type="datetimeFigureOut">
              <a:rPr lang="nl-NL" smtClean="0"/>
              <a:t>8-5-2023</a:t>
            </a:fld>
            <a:endParaRPr lang="nl-NL"/>
          </a:p>
        </p:txBody>
      </p:sp>
      <p:sp>
        <p:nvSpPr>
          <p:cNvPr id="5" name="Tijdelijke aanduiding voor voettekst 4">
            <a:extLst>
              <a:ext uri="{FF2B5EF4-FFF2-40B4-BE49-F238E27FC236}">
                <a16:creationId xmlns:a16="http://schemas.microsoft.com/office/drawing/2014/main" id="{D94C6CDA-DD1B-E4B7-7ED8-964A567C4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45367C6-7A46-5522-56A6-A6340437D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A24A2-B301-4AB2-A7DA-CAA8316ED9F4}" type="slidenum">
              <a:rPr lang="nl-NL" smtClean="0"/>
              <a:t>‹nr.›</a:t>
            </a:fld>
            <a:endParaRPr lang="nl-NL"/>
          </a:p>
        </p:txBody>
      </p:sp>
      <p:sp>
        <p:nvSpPr>
          <p:cNvPr id="7" name="Rechthoek 6"/>
          <p:cNvSpPr/>
          <p:nvPr userDrawn="1"/>
        </p:nvSpPr>
        <p:spPr>
          <a:xfrm>
            <a:off x="0" y="6152972"/>
            <a:ext cx="12192000" cy="705028"/>
          </a:xfrm>
          <a:prstGeom prst="rect">
            <a:avLst/>
          </a:prstGeom>
          <a:solidFill>
            <a:srgbClr val="92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92CDEF"/>
              </a:solidFill>
            </a:endParaRPr>
          </a:p>
        </p:txBody>
      </p:sp>
      <p:pic>
        <p:nvPicPr>
          <p:cNvPr id="8" name="Afbeelding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49063" y="6152972"/>
            <a:ext cx="1242937" cy="699152"/>
          </a:xfrm>
          <a:prstGeom prst="rect">
            <a:avLst/>
          </a:prstGeom>
        </p:spPr>
      </p:pic>
    </p:spTree>
    <p:extLst>
      <p:ext uri="{BB962C8B-B14F-4D97-AF65-F5344CB8AC3E}">
        <p14:creationId xmlns:p14="http://schemas.microsoft.com/office/powerpoint/2010/main" val="333345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9_34D94BDC.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11_5C63BF83.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waterinlimburg.nl/product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klimaatadaptatienederland.nl/hulpmiddelen/overzicht/maatlat-groene-klimaatadaptieve-gebouwde-omgev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D_1C97C95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2_FB134002.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microsoft.com/office/2018/10/relationships/comments" Target="../comments/modernComment_105_7461AFB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3333508"/>
            <a:ext cx="12192000" cy="983849"/>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ndertitel 1"/>
          <p:cNvSpPr>
            <a:spLocks noGrp="1"/>
          </p:cNvSpPr>
          <p:nvPr>
            <p:ph type="subTitle" idx="1"/>
          </p:nvPr>
        </p:nvSpPr>
        <p:spPr>
          <a:xfrm>
            <a:off x="1524000" y="3490332"/>
            <a:ext cx="9144000" cy="2442117"/>
          </a:xfrm>
        </p:spPr>
        <p:txBody>
          <a:bodyPr>
            <a:normAutofit/>
          </a:bodyPr>
          <a:lstStyle/>
          <a:p>
            <a:r>
              <a:rPr lang="nl-NL" sz="4000" b="1" dirty="0">
                <a:solidFill>
                  <a:schemeClr val="bg1"/>
                </a:solidFill>
              </a:rPr>
              <a:t>Beslisboom verantwoord afkoppelen</a:t>
            </a:r>
          </a:p>
          <a:p>
            <a:endParaRPr lang="nl-NL" sz="3500" dirty="0"/>
          </a:p>
          <a:p>
            <a:r>
              <a:rPr lang="nl-NL" sz="3500" dirty="0"/>
              <a:t>Beleid, mogelijkheden en verplichtingen voor het verwerken van regenwater</a:t>
            </a:r>
            <a:endParaRPr lang="nl-NL" dirty="0"/>
          </a:p>
          <a:p>
            <a:endParaRPr lang="nl-NL" dirty="0"/>
          </a:p>
          <a:p>
            <a:endParaRPr lang="nl-NL" dirty="0"/>
          </a:p>
        </p:txBody>
      </p:sp>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2830" y="0"/>
            <a:ext cx="1926340" cy="2898654"/>
          </a:xfrm>
          <a:prstGeom prst="rect">
            <a:avLst/>
          </a:prstGeom>
        </p:spPr>
      </p:pic>
    </p:spTree>
    <p:extLst>
      <p:ext uri="{BB962C8B-B14F-4D97-AF65-F5344CB8AC3E}">
        <p14:creationId xmlns:p14="http://schemas.microsoft.com/office/powerpoint/2010/main" val="115423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7E852-56D1-119C-0E79-694306CE24DD}"/>
              </a:ext>
            </a:extLst>
          </p:cNvPr>
          <p:cNvSpPr>
            <a:spLocks noGrp="1"/>
          </p:cNvSpPr>
          <p:nvPr>
            <p:ph type="title"/>
          </p:nvPr>
        </p:nvSpPr>
        <p:spPr/>
        <p:txBody>
          <a:bodyPr/>
          <a:lstStyle/>
          <a:p>
            <a:r>
              <a:rPr lang="nl-NL" dirty="0">
                <a:latin typeface="Segoe UI Semibold" panose="020B0702040204020203" pitchFamily="34" charset="0"/>
                <a:cs typeface="Segoe UI Semibold" panose="020B0702040204020203" pitchFamily="34" charset="0"/>
              </a:rPr>
              <a:t>Wat is berging met vertraagde afvoer?</a:t>
            </a:r>
          </a:p>
        </p:txBody>
      </p:sp>
      <p:sp>
        <p:nvSpPr>
          <p:cNvPr id="3" name="Tijdelijke aanduiding voor inhoud 2">
            <a:extLst>
              <a:ext uri="{FF2B5EF4-FFF2-40B4-BE49-F238E27FC236}">
                <a16:creationId xmlns:a16="http://schemas.microsoft.com/office/drawing/2014/main" id="{96C0FA91-8925-EC09-4082-B9DD42883DE8}"/>
              </a:ext>
            </a:extLst>
          </p:cNvPr>
          <p:cNvSpPr>
            <a:spLocks noGrp="1"/>
          </p:cNvSpPr>
          <p:nvPr>
            <p:ph idx="1"/>
          </p:nvPr>
        </p:nvSpPr>
        <p:spPr/>
        <p:txBody>
          <a:bodyPr>
            <a:normAutofit fontScale="92500"/>
          </a:bodyPr>
          <a:lstStyle/>
          <a:p>
            <a:pPr>
              <a:buBlip>
                <a:blip r:embed="rId3"/>
              </a:buBlip>
            </a:pPr>
            <a:r>
              <a:rPr lang="nl-NL" dirty="0">
                <a:latin typeface="Segoe UI" panose="020B0502040204020203" pitchFamily="34" charset="0"/>
                <a:cs typeface="Segoe UI" panose="020B0502040204020203" pitchFamily="34" charset="0"/>
              </a:rPr>
              <a:t>Definitie:</a:t>
            </a:r>
          </a:p>
          <a:p>
            <a:pPr lvl="1">
              <a:buBlip>
                <a:blip r:embed="rId3"/>
              </a:buBlip>
            </a:pPr>
            <a:r>
              <a:rPr lang="nl-NL" dirty="0">
                <a:latin typeface="Segoe UI" panose="020B0502040204020203" pitchFamily="34" charset="0"/>
                <a:cs typeface="Segoe UI" panose="020B0502040204020203" pitchFamily="34" charset="0"/>
              </a:rPr>
              <a:t>Dit is een bergingsvoorziening die te allen tijde beschikbaar is voor het bergen van regenwater. Bij bergingen die in open verbinding staan met het grondwater hanteren we de ruimte boven de gemiddeld hoogste grondwaterstand (GHG).</a:t>
            </a:r>
          </a:p>
          <a:p>
            <a:pPr>
              <a:buBlip>
                <a:blip r:embed="rId3"/>
              </a:buBlip>
            </a:pPr>
            <a:r>
              <a:rPr lang="nl-NL" dirty="0">
                <a:latin typeface="Segoe UI" panose="020B0502040204020203" pitchFamily="34" charset="0"/>
                <a:cs typeface="Segoe UI" panose="020B0502040204020203" pitchFamily="34" charset="0"/>
              </a:rPr>
              <a:t>Verplicht voor nieuwe oppervlakken als infiltratie niet mogelijk is (anders lozingsverbod op oppervlaktewater).</a:t>
            </a:r>
          </a:p>
          <a:p>
            <a:pPr>
              <a:buBlip>
                <a:blip r:embed="rId3"/>
              </a:buBlip>
            </a:pPr>
            <a:r>
              <a:rPr lang="nl-NL" dirty="0">
                <a:latin typeface="Segoe UI" panose="020B0502040204020203" pitchFamily="34" charset="0"/>
                <a:cs typeface="Segoe UI" panose="020B0502040204020203" pitchFamily="34" charset="0"/>
              </a:rPr>
              <a:t>Zelfde buien als voor infiltratievoorziening met maximale lozing van:</a:t>
            </a:r>
          </a:p>
          <a:p>
            <a:pPr lvl="1">
              <a:buBlip>
                <a:blip r:embed="rId3"/>
              </a:buBlip>
            </a:pPr>
            <a:r>
              <a:rPr lang="nl-NL" dirty="0">
                <a:latin typeface="Segoe UI" panose="020B0502040204020203" pitchFamily="34" charset="0"/>
                <a:cs typeface="Segoe UI" panose="020B0502040204020203" pitchFamily="34" charset="0"/>
              </a:rPr>
              <a:t>Noord- en Midden-Limburg 2 L/s/ha </a:t>
            </a:r>
          </a:p>
          <a:p>
            <a:pPr lvl="1">
              <a:buBlip>
                <a:blip r:embed="rId3"/>
              </a:buBlip>
            </a:pPr>
            <a:r>
              <a:rPr lang="nl-NL" dirty="0">
                <a:latin typeface="Segoe UI" panose="020B0502040204020203" pitchFamily="34" charset="0"/>
                <a:cs typeface="Segoe UI" panose="020B0502040204020203" pitchFamily="34" charset="0"/>
              </a:rPr>
              <a:t>Zuid-Limburg 10 L/s/ha. </a:t>
            </a:r>
          </a:p>
          <a:p>
            <a:pPr>
              <a:buBlip>
                <a:blip r:embed="rId3"/>
              </a:buBlip>
            </a:pPr>
            <a:r>
              <a:rPr lang="nl-NL" dirty="0">
                <a:latin typeface="Segoe UI" panose="020B0502040204020203" pitchFamily="34" charset="0"/>
                <a:cs typeface="Segoe UI" panose="020B0502040204020203" pitchFamily="34" charset="0"/>
              </a:rPr>
              <a:t>Via </a:t>
            </a:r>
            <a:r>
              <a:rPr lang="nl-NL" dirty="0"/>
              <a:t>o</a:t>
            </a:r>
            <a:r>
              <a:rPr lang="nl-NL" dirty="0">
                <a:latin typeface="Segoe UI" panose="020B0502040204020203" pitchFamily="34" charset="0"/>
                <a:cs typeface="Segoe UI" panose="020B0502040204020203" pitchFamily="34" charset="0"/>
              </a:rPr>
              <a:t>mgevingsplan of hemelwaterverordening extra eisen mogelijk.</a:t>
            </a:r>
          </a:p>
        </p:txBody>
      </p:sp>
    </p:spTree>
    <p:extLst>
      <p:ext uri="{BB962C8B-B14F-4D97-AF65-F5344CB8AC3E}">
        <p14:creationId xmlns:p14="http://schemas.microsoft.com/office/powerpoint/2010/main" val="15964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7E852-56D1-119C-0E79-694306CE24DD}"/>
              </a:ext>
            </a:extLst>
          </p:cNvPr>
          <p:cNvSpPr>
            <a:spLocks noGrp="1"/>
          </p:cNvSpPr>
          <p:nvPr>
            <p:ph type="title"/>
          </p:nvPr>
        </p:nvSpPr>
        <p:spPr/>
        <p:txBody>
          <a:bodyPr>
            <a:normAutofit/>
          </a:bodyPr>
          <a:lstStyle/>
          <a:p>
            <a:r>
              <a:rPr lang="nl-NL" dirty="0">
                <a:latin typeface="Segoe UI Semibold" panose="020B0702040204020203" pitchFamily="34" charset="0"/>
                <a:cs typeface="Segoe UI Semibold" panose="020B0702040204020203" pitchFamily="34" charset="0"/>
              </a:rPr>
              <a:t>Beperkingen in beschermingsgebieden en boringvrije zones.</a:t>
            </a:r>
          </a:p>
        </p:txBody>
      </p:sp>
      <p:sp>
        <p:nvSpPr>
          <p:cNvPr id="3" name="Tijdelijke aanduiding voor inhoud 2">
            <a:extLst>
              <a:ext uri="{FF2B5EF4-FFF2-40B4-BE49-F238E27FC236}">
                <a16:creationId xmlns:a16="http://schemas.microsoft.com/office/drawing/2014/main" id="{96C0FA91-8925-EC09-4082-B9DD42883DE8}"/>
              </a:ext>
            </a:extLst>
          </p:cNvPr>
          <p:cNvSpPr>
            <a:spLocks noGrp="1"/>
          </p:cNvSpPr>
          <p:nvPr>
            <p:ph idx="1"/>
          </p:nvPr>
        </p:nvSpPr>
        <p:spPr/>
        <p:txBody>
          <a:bodyPr>
            <a:normAutofit/>
          </a:bodyPr>
          <a:lstStyle/>
          <a:p>
            <a:pPr>
              <a:buBlip>
                <a:blip r:embed="rId3"/>
              </a:buBlip>
            </a:pPr>
            <a:r>
              <a:rPr lang="nl-NL" dirty="0">
                <a:latin typeface="Segoe UI" panose="020B0502040204020203" pitchFamily="34" charset="0"/>
                <a:cs typeface="Segoe UI" panose="020B0502040204020203" pitchFamily="34" charset="0"/>
              </a:rPr>
              <a:t>Infiltratie is niet wenselijk: b</a:t>
            </a:r>
            <a:r>
              <a:rPr lang="nl-NL" dirty="0"/>
              <a:t>odem- of grondwatervervuiling en waterwingebieden</a:t>
            </a:r>
          </a:p>
          <a:p>
            <a:pPr>
              <a:buBlip>
                <a:blip r:embed="rId3"/>
              </a:buBlip>
            </a:pPr>
            <a:r>
              <a:rPr lang="nl-NL" dirty="0"/>
              <a:t>Infiltratie is voorlopig niet wenselijk (we onderzoeken de mogelijkheden nog): mijndrempels.</a:t>
            </a:r>
            <a:endParaRPr lang="nl-NL" dirty="0">
              <a:latin typeface="Segoe UI" panose="020B0502040204020203" pitchFamily="34" charset="0"/>
              <a:cs typeface="Segoe UI" panose="020B0502040204020203" pitchFamily="34" charset="0"/>
            </a:endParaRPr>
          </a:p>
          <a:p>
            <a:pPr>
              <a:buBlip>
                <a:blip r:embed="rId3"/>
              </a:buBlip>
            </a:pPr>
            <a:r>
              <a:rPr lang="nl-NL" dirty="0">
                <a:latin typeface="Segoe UI" panose="020B0502040204020203" pitchFamily="34" charset="0"/>
                <a:cs typeface="Segoe UI" panose="020B0502040204020203" pitchFamily="34" charset="0"/>
              </a:rPr>
              <a:t>Infiltratie in grondwaterbeschermingsgebieden en de </a:t>
            </a:r>
            <a:r>
              <a:rPr lang="nl-NL" dirty="0"/>
              <a:t>boringvrije zones: onder voorwaarden.</a:t>
            </a:r>
            <a:endParaRPr lang="nl-NL" dirty="0">
              <a:latin typeface="Segoe UI" panose="020B0502040204020203" pitchFamily="34" charset="0"/>
              <a:cs typeface="Segoe UI" panose="020B0502040204020203" pitchFamily="34" charset="0"/>
            </a:endParaRPr>
          </a:p>
        </p:txBody>
      </p:sp>
      <p:pic>
        <p:nvPicPr>
          <p:cNvPr id="4" name="Picture 2" descr="https://www.waterklaar.nl/publish/107/Waterklaar-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308" r="16308"/>
          <a:stretch/>
        </p:blipFill>
        <p:spPr bwMode="auto">
          <a:xfrm>
            <a:off x="9345085" y="3259319"/>
            <a:ext cx="2744789" cy="274478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4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7E852-56D1-119C-0E79-694306CE24DD}"/>
              </a:ext>
            </a:extLst>
          </p:cNvPr>
          <p:cNvSpPr>
            <a:spLocks noGrp="1"/>
          </p:cNvSpPr>
          <p:nvPr>
            <p:ph type="title"/>
          </p:nvPr>
        </p:nvSpPr>
        <p:spPr/>
        <p:txBody>
          <a:bodyPr/>
          <a:lstStyle/>
          <a:p>
            <a:r>
              <a:rPr lang="nl-NL" dirty="0">
                <a:latin typeface="Segoe UI Semibold" panose="020B0702040204020203" pitchFamily="34" charset="0"/>
                <a:cs typeface="Segoe UI Semibold" panose="020B0702040204020203" pitchFamily="34" charset="0"/>
              </a:rPr>
              <a:t>Extra maatregelen bij infiltratie nodig:</a:t>
            </a:r>
          </a:p>
        </p:txBody>
      </p:sp>
      <p:sp>
        <p:nvSpPr>
          <p:cNvPr id="3" name="Tijdelijke aanduiding voor inhoud 2">
            <a:extLst>
              <a:ext uri="{FF2B5EF4-FFF2-40B4-BE49-F238E27FC236}">
                <a16:creationId xmlns:a16="http://schemas.microsoft.com/office/drawing/2014/main" id="{96C0FA91-8925-EC09-4082-B9DD42883DE8}"/>
              </a:ext>
            </a:extLst>
          </p:cNvPr>
          <p:cNvSpPr>
            <a:spLocks noGrp="1"/>
          </p:cNvSpPr>
          <p:nvPr>
            <p:ph idx="1"/>
          </p:nvPr>
        </p:nvSpPr>
        <p:spPr/>
        <p:txBody>
          <a:bodyPr>
            <a:normAutofit/>
          </a:bodyPr>
          <a:lstStyle/>
          <a:p>
            <a:pPr>
              <a:buBlip>
                <a:blip r:embed="rId3"/>
              </a:buBlip>
            </a:pPr>
            <a:r>
              <a:rPr lang="nl-NL" sz="2400" dirty="0">
                <a:latin typeface="Segoe UI" panose="020B0502040204020203" pitchFamily="34" charset="0"/>
                <a:cs typeface="Segoe UI" panose="020B0502040204020203" pitchFamily="34" charset="0"/>
              </a:rPr>
              <a:t>Slechte doorlatendheid (&lt; 0,75 meter per dag) -&gt; aanleg drainage</a:t>
            </a:r>
          </a:p>
          <a:p>
            <a:pPr>
              <a:buBlip>
                <a:blip r:embed="rId3"/>
              </a:buBlip>
            </a:pPr>
            <a:r>
              <a:rPr lang="nl-NL" sz="2400" dirty="0">
                <a:latin typeface="Segoe UI" panose="020B0502040204020203" pitchFamily="34" charset="0"/>
                <a:cs typeface="Segoe UI" panose="020B0502040204020203" pitchFamily="34" charset="0"/>
              </a:rPr>
              <a:t>Hoge grondwaterstanden (GHG minder dan 1 meter onder maaiveld) -&gt; aanleg drainage.</a:t>
            </a:r>
          </a:p>
          <a:p>
            <a:pPr>
              <a:buBlip>
                <a:blip r:embed="rId3"/>
              </a:buBlip>
            </a:pPr>
            <a:r>
              <a:rPr lang="nl-NL" sz="2400" dirty="0">
                <a:latin typeface="Segoe UI" panose="020B0502040204020203" pitchFamily="34" charset="0"/>
                <a:cs typeface="Segoe UI" panose="020B0502040204020203" pitchFamily="34" charset="0"/>
              </a:rPr>
              <a:t>Hellend terrein (&gt; 0,5%) -&gt; compartimentering of aanleg drainage.</a:t>
            </a:r>
          </a:p>
          <a:p>
            <a:pPr>
              <a:buBlip>
                <a:blip r:embed="rId3"/>
              </a:buBlip>
            </a:pPr>
            <a:r>
              <a:rPr lang="nl-NL" sz="2400" dirty="0">
                <a:latin typeface="Segoe UI" panose="020B0502040204020203" pitchFamily="34" charset="0"/>
                <a:cs typeface="Segoe UI" panose="020B0502040204020203" pitchFamily="34" charset="0"/>
              </a:rPr>
              <a:t>Vervuilende oppervlakken: reinigend </a:t>
            </a:r>
            <a:r>
              <a:rPr lang="nl-NL" sz="2400">
                <a:latin typeface="Segoe UI" panose="020B0502040204020203" pitchFamily="34" charset="0"/>
                <a:cs typeface="Segoe UI" panose="020B0502040204020203" pitchFamily="34" charset="0"/>
              </a:rPr>
              <a:t>vermogen bodempassage belangrijk</a:t>
            </a:r>
            <a:r>
              <a:rPr lang="nl-NL" sz="2400" dirty="0">
                <a:latin typeface="Segoe UI" panose="020B0502040204020203" pitchFamily="34" charset="0"/>
                <a:cs typeface="Segoe UI" panose="020B0502040204020203" pitchFamily="34" charset="0"/>
              </a:rPr>
              <a:t>.</a:t>
            </a:r>
          </a:p>
          <a:p>
            <a:pPr marL="0" indent="0">
              <a:buNone/>
            </a:pPr>
            <a:endParaRPr lang="nl-NL" sz="2400" dirty="0">
              <a:latin typeface="Segoe UI Semibold" panose="020B0702040204020203" pitchFamily="34" charset="0"/>
              <a:cs typeface="Segoe UI Semibold" panose="020B0702040204020203" pitchFamily="34" charset="0"/>
            </a:endParaRPr>
          </a:p>
          <a:p>
            <a:pPr marL="0" indent="0">
              <a:buNone/>
            </a:pPr>
            <a:r>
              <a:rPr lang="nl-NL" sz="2400" b="1" dirty="0">
                <a:latin typeface="Segoe UI Semibold" panose="020B0702040204020203" pitchFamily="34" charset="0"/>
                <a:cs typeface="Segoe UI Semibold" panose="020B0702040204020203" pitchFamily="34" charset="0"/>
              </a:rPr>
              <a:t>Voor alle situaties geldt: de mogelijkheden vindt u in de Beslisboom verantwoord afkoppelen.</a:t>
            </a:r>
          </a:p>
        </p:txBody>
      </p:sp>
    </p:spTree>
    <p:extLst>
      <p:ext uri="{BB962C8B-B14F-4D97-AF65-F5344CB8AC3E}">
        <p14:creationId xmlns:p14="http://schemas.microsoft.com/office/powerpoint/2010/main" val="118637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7E852-56D1-119C-0E79-694306CE24DD}"/>
              </a:ext>
            </a:extLst>
          </p:cNvPr>
          <p:cNvSpPr>
            <a:spLocks noGrp="1"/>
          </p:cNvSpPr>
          <p:nvPr>
            <p:ph type="title"/>
          </p:nvPr>
        </p:nvSpPr>
        <p:spPr/>
        <p:txBody>
          <a:bodyPr/>
          <a:lstStyle/>
          <a:p>
            <a:r>
              <a:rPr lang="nl-NL" dirty="0"/>
              <a:t> Lozing op zwem- of recreatiewater </a:t>
            </a:r>
          </a:p>
        </p:txBody>
      </p:sp>
      <p:sp>
        <p:nvSpPr>
          <p:cNvPr id="3" name="Tijdelijke aanduiding voor inhoud 2">
            <a:extLst>
              <a:ext uri="{FF2B5EF4-FFF2-40B4-BE49-F238E27FC236}">
                <a16:creationId xmlns:a16="http://schemas.microsoft.com/office/drawing/2014/main" id="{96C0FA91-8925-EC09-4082-B9DD42883DE8}"/>
              </a:ext>
            </a:extLst>
          </p:cNvPr>
          <p:cNvSpPr>
            <a:spLocks noGrp="1"/>
          </p:cNvSpPr>
          <p:nvPr>
            <p:ph idx="1"/>
          </p:nvPr>
        </p:nvSpPr>
        <p:spPr/>
        <p:txBody>
          <a:bodyPr/>
          <a:lstStyle/>
          <a:p>
            <a:pPr>
              <a:buBlip>
                <a:blip r:embed="rId4"/>
              </a:buBlip>
            </a:pPr>
            <a:r>
              <a:rPr lang="nl-NL" dirty="0">
                <a:latin typeface="Segoe UI" panose="020B0502040204020203" pitchFamily="34" charset="0"/>
                <a:cs typeface="Segoe UI" panose="020B0502040204020203" pitchFamily="34" charset="0"/>
              </a:rPr>
              <a:t>Zowel de overloop van een infiltratievoorziening als de berging met vertraagde afvoer kunnen lozen op zwem- of recreatiewater. Dan heeft de voorkeur:</a:t>
            </a:r>
          </a:p>
          <a:p>
            <a:pPr lvl="1">
              <a:buBlip>
                <a:blip r:embed="rId4"/>
              </a:buBlip>
            </a:pPr>
            <a:r>
              <a:rPr lang="nl-NL" dirty="0">
                <a:latin typeface="Segoe UI" panose="020B0502040204020203" pitchFamily="34" charset="0"/>
                <a:cs typeface="Segoe UI" panose="020B0502040204020203" pitchFamily="34" charset="0"/>
              </a:rPr>
              <a:t>Verwijdering van nutriënten ≥ 75 %.</a:t>
            </a:r>
          </a:p>
          <a:p>
            <a:pPr lvl="1">
              <a:buBlip>
                <a:blip r:embed="rId4"/>
              </a:buBlip>
            </a:pPr>
            <a:r>
              <a:rPr lang="nl-NL" dirty="0">
                <a:latin typeface="Segoe UI" panose="020B0502040204020203" pitchFamily="34" charset="0"/>
                <a:cs typeface="Segoe UI" panose="020B0502040204020203" pitchFamily="34" charset="0"/>
              </a:rPr>
              <a:t>Geadsorbeerde verontreiniging ≥ 90 %. </a:t>
            </a:r>
          </a:p>
          <a:p>
            <a:pPr lvl="1">
              <a:buBlip>
                <a:blip r:embed="rId4"/>
              </a:buBlip>
            </a:pPr>
            <a:r>
              <a:rPr lang="nl-NL" dirty="0">
                <a:latin typeface="Segoe UI" panose="020B0502040204020203" pitchFamily="34" charset="0"/>
                <a:cs typeface="Segoe UI" panose="020B0502040204020203" pitchFamily="34" charset="0"/>
              </a:rPr>
              <a:t>Pathogenen ≥ 75 %.</a:t>
            </a:r>
          </a:p>
        </p:txBody>
      </p:sp>
      <p:pic>
        <p:nvPicPr>
          <p:cNvPr id="4" name="Afbeelding 3"/>
          <p:cNvPicPr>
            <a:picLocks noChangeAspect="1"/>
          </p:cNvPicPr>
          <p:nvPr/>
        </p:nvPicPr>
        <p:blipFill rotWithShape="1">
          <a:blip r:embed="rId5" cstate="screen">
            <a:extLst>
              <a:ext uri="{28A0092B-C50C-407E-A947-70E740481C1C}">
                <a14:useLocalDpi xmlns:a14="http://schemas.microsoft.com/office/drawing/2010/main"/>
              </a:ext>
            </a:extLst>
          </a:blip>
          <a:srcRect l="27504" t="428" r="5854" b="-428"/>
          <a:stretch/>
        </p:blipFill>
        <p:spPr>
          <a:xfrm>
            <a:off x="8315823" y="2670659"/>
            <a:ext cx="3119964" cy="3119964"/>
          </a:xfrm>
          <a:prstGeom prst="ellipse">
            <a:avLst/>
          </a:prstGeom>
        </p:spPr>
      </p:pic>
    </p:spTree>
    <p:extLst>
      <p:ext uri="{BB962C8B-B14F-4D97-AF65-F5344CB8AC3E}">
        <p14:creationId xmlns:p14="http://schemas.microsoft.com/office/powerpoint/2010/main" val="88665596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8D2C1-FA78-66AD-F2E9-26D2925C1F51}"/>
              </a:ext>
            </a:extLst>
          </p:cNvPr>
          <p:cNvSpPr>
            <a:spLocks noGrp="1"/>
          </p:cNvSpPr>
          <p:nvPr>
            <p:ph type="title"/>
          </p:nvPr>
        </p:nvSpPr>
        <p:spPr/>
        <p:txBody>
          <a:bodyPr/>
          <a:lstStyle/>
          <a:p>
            <a:r>
              <a:rPr lang="nl-NL" dirty="0"/>
              <a:t>Niet vergeten: borgen beleid</a:t>
            </a:r>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4"/>
          <a:stretch>
            <a:fillRect/>
          </a:stretch>
        </p:blipFill>
        <p:spPr>
          <a:xfrm>
            <a:off x="838200" y="1439239"/>
            <a:ext cx="8444696" cy="4531142"/>
          </a:xfrm>
          <a:prstGeom prst="rect">
            <a:avLst/>
          </a:prstGeom>
        </p:spPr>
      </p:pic>
      <p:pic>
        <p:nvPicPr>
          <p:cNvPr id="6" name="Afbeelding 5"/>
          <p:cNvPicPr>
            <a:picLocks noChangeAspect="1"/>
          </p:cNvPicPr>
          <p:nvPr/>
        </p:nvPicPr>
        <p:blipFill>
          <a:blip r:embed="rId5"/>
          <a:stretch>
            <a:fillRect/>
          </a:stretch>
        </p:blipFill>
        <p:spPr>
          <a:xfrm>
            <a:off x="8518966" y="4425209"/>
            <a:ext cx="3309877" cy="1545172"/>
          </a:xfrm>
          <a:prstGeom prst="rect">
            <a:avLst/>
          </a:prstGeom>
        </p:spPr>
      </p:pic>
    </p:spTree>
    <p:extLst>
      <p:ext uri="{BB962C8B-B14F-4D97-AF65-F5344CB8AC3E}">
        <p14:creationId xmlns:p14="http://schemas.microsoft.com/office/powerpoint/2010/main" val="155004096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7E852-56D1-119C-0E79-694306CE24DD}"/>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96C0FA91-8925-EC09-4082-B9DD42883DE8}"/>
              </a:ext>
            </a:extLst>
          </p:cNvPr>
          <p:cNvSpPr>
            <a:spLocks noGrp="1"/>
          </p:cNvSpPr>
          <p:nvPr>
            <p:ph idx="1"/>
          </p:nvPr>
        </p:nvSpPr>
        <p:spPr/>
        <p:txBody>
          <a:bodyPr>
            <a:normAutofit/>
          </a:bodyPr>
          <a:lstStyle/>
          <a:p>
            <a:r>
              <a:rPr lang="nl-NL" dirty="0"/>
              <a:t>Meer informatie vindt u (</a:t>
            </a:r>
            <a:r>
              <a:rPr lang="nl-NL" dirty="0">
                <a:hlinkClick r:id="rId3"/>
              </a:rPr>
              <a:t>https://www.waterinlimburg.nl/producten</a:t>
            </a:r>
            <a:r>
              <a:rPr lang="nl-NL" dirty="0"/>
              <a:t>):</a:t>
            </a:r>
          </a:p>
          <a:p>
            <a:pPr lvl="1"/>
            <a:r>
              <a:rPr lang="nl-NL" dirty="0"/>
              <a:t>De ‘Beslisboom verantwoord afkoppelen’</a:t>
            </a:r>
          </a:p>
          <a:p>
            <a:pPr lvl="1"/>
            <a:r>
              <a:rPr lang="nl-NL" dirty="0"/>
              <a:t>De ‘Toelichting Beslisboom verantwoord afkoppelen’</a:t>
            </a:r>
          </a:p>
          <a:p>
            <a:pPr lvl="1"/>
            <a:r>
              <a:rPr lang="nl-NL" dirty="0"/>
              <a:t>De ‘</a:t>
            </a:r>
            <a:r>
              <a:rPr lang="nl-NL" dirty="0" err="1"/>
              <a:t>QenA</a:t>
            </a:r>
            <a:r>
              <a:rPr lang="nl-NL" dirty="0"/>
              <a:t> Beslisboom verantwoord afkoppelen’</a:t>
            </a:r>
          </a:p>
          <a:p>
            <a:pPr lvl="1"/>
            <a:r>
              <a:rPr lang="nl-NL" dirty="0"/>
              <a:t>De ‘Borging Beslisboom verantwoord afkoppelen’</a:t>
            </a:r>
          </a:p>
          <a:p>
            <a:r>
              <a:rPr lang="nl-NL" dirty="0"/>
              <a:t> Maatlat groene </a:t>
            </a:r>
            <a:r>
              <a:rPr lang="nl-NL" dirty="0" err="1"/>
              <a:t>klimaatadaptieve</a:t>
            </a:r>
            <a:r>
              <a:rPr lang="nl-NL" dirty="0"/>
              <a:t> gebouwde omgeving:</a:t>
            </a:r>
            <a:br>
              <a:rPr lang="nl-NL" dirty="0"/>
            </a:br>
            <a:r>
              <a:rPr lang="nl-NL" dirty="0">
                <a:hlinkClick r:id="rId4"/>
              </a:rPr>
              <a:t>https://klimaatadaptatienederland.nl/hulpmiddelen/overzicht/maatlat-groene-klimaatadaptieve-gebouwde-omgeving/</a:t>
            </a:r>
            <a:endParaRPr lang="nl-NL" dirty="0"/>
          </a:p>
          <a:p>
            <a:pPr marL="0" indent="0">
              <a:buNone/>
            </a:pPr>
            <a:r>
              <a:rPr lang="nl-NL" dirty="0"/>
              <a:t>	</a:t>
            </a:r>
          </a:p>
          <a:p>
            <a:pPr marL="457200" lvl="1" indent="0">
              <a:buNone/>
            </a:pPr>
            <a:endParaRPr lang="nl-NL" dirty="0"/>
          </a:p>
        </p:txBody>
      </p:sp>
      <p:pic>
        <p:nvPicPr>
          <p:cNvPr id="5122" name="Picture 2" descr="https://www.waterklaar.nl/publish/1868/365-shutterstock_717029440.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79" b="-379"/>
          <a:stretch/>
        </p:blipFill>
        <p:spPr bwMode="auto">
          <a:xfrm>
            <a:off x="8750460" y="944091"/>
            <a:ext cx="3057203" cy="305720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4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D1D39-2D8D-FEF9-C4B0-312F8B9AEC92}"/>
              </a:ext>
            </a:extLst>
          </p:cNvPr>
          <p:cNvSpPr>
            <a:spLocks noGrp="1"/>
          </p:cNvSpPr>
          <p:nvPr>
            <p:ph type="title"/>
          </p:nvPr>
        </p:nvSpPr>
        <p:spPr/>
        <p:txBody>
          <a:bodyPr/>
          <a:lstStyle/>
          <a:p>
            <a:r>
              <a:rPr lang="nl-NL" dirty="0"/>
              <a:t>Waarom een beslisboom?</a:t>
            </a:r>
          </a:p>
        </p:txBody>
      </p:sp>
      <p:sp>
        <p:nvSpPr>
          <p:cNvPr id="3" name="Tijdelijke aanduiding voor inhoud 2">
            <a:extLst>
              <a:ext uri="{FF2B5EF4-FFF2-40B4-BE49-F238E27FC236}">
                <a16:creationId xmlns:a16="http://schemas.microsoft.com/office/drawing/2014/main" id="{70B6683E-03E4-3FAD-CC67-84458F164A53}"/>
              </a:ext>
            </a:extLst>
          </p:cNvPr>
          <p:cNvSpPr>
            <a:spLocks noGrp="1"/>
          </p:cNvSpPr>
          <p:nvPr>
            <p:ph sz="half" idx="1"/>
          </p:nvPr>
        </p:nvSpPr>
        <p:spPr/>
        <p:txBody>
          <a:bodyPr/>
          <a:lstStyle/>
          <a:p>
            <a:r>
              <a:rPr lang="nl-NL" dirty="0"/>
              <a:t>Watertekort</a:t>
            </a:r>
          </a:p>
        </p:txBody>
      </p:sp>
      <p:sp>
        <p:nvSpPr>
          <p:cNvPr id="4" name="Tijdelijke aanduiding voor inhoud 3">
            <a:extLst>
              <a:ext uri="{FF2B5EF4-FFF2-40B4-BE49-F238E27FC236}">
                <a16:creationId xmlns:a16="http://schemas.microsoft.com/office/drawing/2014/main" id="{0B499C29-E5C8-3A00-03A5-FE481C558298}"/>
              </a:ext>
            </a:extLst>
          </p:cNvPr>
          <p:cNvSpPr>
            <a:spLocks noGrp="1"/>
          </p:cNvSpPr>
          <p:nvPr>
            <p:ph sz="half" idx="2"/>
          </p:nvPr>
        </p:nvSpPr>
        <p:spPr/>
        <p:txBody>
          <a:bodyPr/>
          <a:lstStyle/>
          <a:p>
            <a:r>
              <a:rPr lang="nl-NL" dirty="0"/>
              <a:t>Wateroverlast</a:t>
            </a:r>
          </a:p>
        </p:txBody>
      </p:sp>
      <p:pic>
        <p:nvPicPr>
          <p:cNvPr id="1026" name="Picture 2" descr="https://www.waterklaar.nl/publish/2486/AdobeStock_29371336.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224" r="11746"/>
          <a:stretch/>
        </p:blipFill>
        <p:spPr bwMode="auto">
          <a:xfrm>
            <a:off x="7117644" y="2344365"/>
            <a:ext cx="3485357" cy="3485357"/>
          </a:xfrm>
          <a:prstGeom prst="ellipse">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l="5663" r="5663"/>
          <a:stretch/>
        </p:blipFill>
        <p:spPr>
          <a:xfrm>
            <a:off x="1416887" y="2344364"/>
            <a:ext cx="3485357" cy="3485357"/>
          </a:xfrm>
          <a:prstGeom prst="ellipse">
            <a:avLst/>
          </a:prstGeom>
        </p:spPr>
      </p:pic>
    </p:spTree>
    <p:extLst>
      <p:ext uri="{BB962C8B-B14F-4D97-AF65-F5344CB8AC3E}">
        <p14:creationId xmlns:p14="http://schemas.microsoft.com/office/powerpoint/2010/main" val="327042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C0D52-9549-DD74-BF17-39A847D34346}"/>
              </a:ext>
            </a:extLst>
          </p:cNvPr>
          <p:cNvSpPr>
            <a:spLocks noGrp="1"/>
          </p:cNvSpPr>
          <p:nvPr>
            <p:ph type="title"/>
          </p:nvPr>
        </p:nvSpPr>
        <p:spPr/>
        <p:txBody>
          <a:bodyPr/>
          <a:lstStyle/>
          <a:p>
            <a:r>
              <a:rPr lang="nl-NL" dirty="0"/>
              <a:t>Omgaan met te weinig en teveel water</a:t>
            </a:r>
          </a:p>
        </p:txBody>
      </p:sp>
      <p:sp>
        <p:nvSpPr>
          <p:cNvPr id="3" name="Tijdelijke aanduiding voor inhoud 2">
            <a:extLst>
              <a:ext uri="{FF2B5EF4-FFF2-40B4-BE49-F238E27FC236}">
                <a16:creationId xmlns:a16="http://schemas.microsoft.com/office/drawing/2014/main" id="{BAAC70A1-BEE6-D195-6089-3E142327BC91}"/>
              </a:ext>
            </a:extLst>
          </p:cNvPr>
          <p:cNvSpPr>
            <a:spLocks noGrp="1"/>
          </p:cNvSpPr>
          <p:nvPr>
            <p:ph idx="1"/>
          </p:nvPr>
        </p:nvSpPr>
        <p:spPr>
          <a:xfrm>
            <a:off x="838200" y="1825625"/>
            <a:ext cx="10265229" cy="4351338"/>
          </a:xfrm>
        </p:spPr>
        <p:txBody>
          <a:bodyPr>
            <a:normAutofit lnSpcReduction="10000"/>
          </a:bodyPr>
          <a:lstStyle/>
          <a:p>
            <a:r>
              <a:rPr lang="nl-NL" dirty="0"/>
              <a:t>Situaties met teveel (wateroverlast) of te weinig water (droogte).</a:t>
            </a:r>
          </a:p>
          <a:p>
            <a:r>
              <a:rPr lang="nl-NL" dirty="0"/>
              <a:t>Klimaatverandering: meer droge periodes, meer hitte en meer extreme buien.</a:t>
            </a:r>
          </a:p>
          <a:p>
            <a:r>
              <a:rPr lang="nl-NL" dirty="0"/>
              <a:t>De aanpak van hitte vraagt om water.</a:t>
            </a:r>
          </a:p>
          <a:p>
            <a:r>
              <a:rPr lang="nl-NL" dirty="0"/>
              <a:t>Hemelwater zo goed mogelijk benutten.</a:t>
            </a:r>
          </a:p>
          <a:p>
            <a:r>
              <a:rPr lang="nl-NL" dirty="0"/>
              <a:t>Afwentelen lager gelegen gebied voorkomen, verminderen wateroverlast.</a:t>
            </a:r>
          </a:p>
          <a:p>
            <a:r>
              <a:rPr lang="nl-NL" dirty="0"/>
              <a:t>Dit leidt tot de verdringingsreeks: </a:t>
            </a:r>
          </a:p>
          <a:p>
            <a:pPr marL="457200" lvl="1" indent="-188913">
              <a:buNone/>
            </a:pPr>
            <a:r>
              <a:rPr lang="nl-NL" sz="2800" dirty="0"/>
              <a:t>(her)gebruik – infiltreren – vertraagd afvoeren.</a:t>
            </a:r>
          </a:p>
          <a:p>
            <a:endParaRPr lang="nl-NL" dirty="0"/>
          </a:p>
        </p:txBody>
      </p:sp>
    </p:spTree>
    <p:extLst>
      <p:ext uri="{BB962C8B-B14F-4D97-AF65-F5344CB8AC3E}">
        <p14:creationId xmlns:p14="http://schemas.microsoft.com/office/powerpoint/2010/main" val="424704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B65E7-D3D7-A40C-6BEF-1CBC885437FD}"/>
              </a:ext>
            </a:extLst>
          </p:cNvPr>
          <p:cNvSpPr>
            <a:spLocks noGrp="1"/>
          </p:cNvSpPr>
          <p:nvPr>
            <p:ph type="title"/>
          </p:nvPr>
        </p:nvSpPr>
        <p:spPr/>
        <p:txBody>
          <a:bodyPr/>
          <a:lstStyle/>
          <a:p>
            <a:r>
              <a:rPr lang="nl-NL" dirty="0"/>
              <a:t>Hoe zit de beslisboom in elkaar? </a:t>
            </a:r>
          </a:p>
        </p:txBody>
      </p:sp>
      <p:sp>
        <p:nvSpPr>
          <p:cNvPr id="3" name="Tijdelijke aanduiding voor inhoud 2">
            <a:extLst>
              <a:ext uri="{FF2B5EF4-FFF2-40B4-BE49-F238E27FC236}">
                <a16:creationId xmlns:a16="http://schemas.microsoft.com/office/drawing/2014/main" id="{BFC419AD-A53A-9F9F-E9F7-E84CDF3F6FB7}"/>
              </a:ext>
            </a:extLst>
          </p:cNvPr>
          <p:cNvSpPr>
            <a:spLocks noGrp="1"/>
          </p:cNvSpPr>
          <p:nvPr>
            <p:ph idx="1"/>
          </p:nvPr>
        </p:nvSpPr>
        <p:spPr/>
        <p:txBody>
          <a:bodyPr/>
          <a:lstStyle/>
          <a:p>
            <a:r>
              <a:rPr lang="nl-NL" dirty="0"/>
              <a:t>De beslisboom zelf is opgebouwd uit een voorkeurstabel en stroomschema’s.</a:t>
            </a:r>
          </a:p>
          <a:p>
            <a:r>
              <a:rPr lang="nl-NL" dirty="0"/>
              <a:t>De Toelichting Beslisboom verantwoord afkoppelen en Bodemfilters bij infiltratie van afstromend regenwater geven de achtergronden en details. </a:t>
            </a:r>
          </a:p>
          <a:p>
            <a:r>
              <a:rPr lang="nl-NL" dirty="0"/>
              <a:t>Het rapport Borging Beslisboom verantwoord afkoppelen laat zien op welke wijze overheden het beleid kunnen borgen in beleid en uitvoering.</a:t>
            </a:r>
          </a:p>
          <a:p>
            <a:r>
              <a:rPr lang="nl-NL" dirty="0"/>
              <a:t>De </a:t>
            </a:r>
            <a:r>
              <a:rPr lang="nl-NL" dirty="0" err="1"/>
              <a:t>infographics</a:t>
            </a:r>
            <a:r>
              <a:rPr lang="nl-NL" dirty="0"/>
              <a:t> (beleidsmedewerker en initiatiefnemer), </a:t>
            </a:r>
            <a:r>
              <a:rPr lang="nl-NL" dirty="0" err="1"/>
              <a:t>QenA</a:t>
            </a:r>
            <a:r>
              <a:rPr lang="nl-NL" dirty="0"/>
              <a:t> en deze presentatie zijn ondersteunend.</a:t>
            </a:r>
          </a:p>
        </p:txBody>
      </p:sp>
    </p:spTree>
    <p:extLst>
      <p:ext uri="{BB962C8B-B14F-4D97-AF65-F5344CB8AC3E}">
        <p14:creationId xmlns:p14="http://schemas.microsoft.com/office/powerpoint/2010/main" val="214243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6C8D7-6D8F-5806-2B64-1769B4C254ED}"/>
              </a:ext>
            </a:extLst>
          </p:cNvPr>
          <p:cNvSpPr>
            <a:spLocks noGrp="1"/>
          </p:cNvSpPr>
          <p:nvPr>
            <p:ph type="title"/>
          </p:nvPr>
        </p:nvSpPr>
        <p:spPr/>
        <p:txBody>
          <a:bodyPr/>
          <a:lstStyle/>
          <a:p>
            <a:r>
              <a:rPr lang="nl-NL" dirty="0">
                <a:latin typeface="Segoe UI Semibold" panose="020B0702040204020203" pitchFamily="34" charset="0"/>
                <a:cs typeface="Segoe UI Semibold" panose="020B0702040204020203" pitchFamily="34" charset="0"/>
              </a:rPr>
              <a:t>De verdringingsreeks:</a:t>
            </a:r>
            <a:endParaRPr lang="nl-NL" dirty="0"/>
          </a:p>
        </p:txBody>
      </p:sp>
      <p:pic>
        <p:nvPicPr>
          <p:cNvPr id="5" name="Afbeelding 4"/>
          <p:cNvPicPr>
            <a:picLocks noChangeAspect="1"/>
          </p:cNvPicPr>
          <p:nvPr/>
        </p:nvPicPr>
        <p:blipFill>
          <a:blip r:embed="rId4"/>
          <a:stretch>
            <a:fillRect/>
          </a:stretch>
        </p:blipFill>
        <p:spPr>
          <a:xfrm>
            <a:off x="1208682" y="1690688"/>
            <a:ext cx="9774635" cy="3534800"/>
          </a:xfrm>
          <a:prstGeom prst="rect">
            <a:avLst/>
          </a:prstGeom>
        </p:spPr>
      </p:pic>
    </p:spTree>
    <p:extLst>
      <p:ext uri="{BB962C8B-B14F-4D97-AF65-F5344CB8AC3E}">
        <p14:creationId xmlns:p14="http://schemas.microsoft.com/office/powerpoint/2010/main" val="47970952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l="34332" r="39257"/>
          <a:stretch/>
        </p:blipFill>
        <p:spPr>
          <a:xfrm>
            <a:off x="5543910" y="3570961"/>
            <a:ext cx="889845" cy="1220456"/>
          </a:xfrm>
          <a:prstGeom prst="rect">
            <a:avLst/>
          </a:prstGeom>
        </p:spPr>
      </p:pic>
      <p:sp>
        <p:nvSpPr>
          <p:cNvPr id="2" name="TextBox 1">
            <a:extLst>
              <a:ext uri="{FF2B5EF4-FFF2-40B4-BE49-F238E27FC236}">
                <a16:creationId xmlns:a16="http://schemas.microsoft.com/office/drawing/2014/main" id="{536B3D7E-1D17-4AB7-995E-ADCA98F938F4}"/>
              </a:ext>
            </a:extLst>
          </p:cNvPr>
          <p:cNvSpPr txBox="1"/>
          <p:nvPr/>
        </p:nvSpPr>
        <p:spPr>
          <a:xfrm>
            <a:off x="363128" y="199492"/>
            <a:ext cx="3105968" cy="1815882"/>
          </a:xfrm>
          <a:prstGeom prst="rect">
            <a:avLst/>
          </a:prstGeom>
          <a:noFill/>
        </p:spPr>
        <p:txBody>
          <a:bodyPr wrap="square" rtlCol="0">
            <a:spAutoFit/>
          </a:bodyPr>
          <a:lstStyle/>
          <a:p>
            <a:r>
              <a:rPr lang="nl-NL" sz="2800" dirty="0">
                <a:latin typeface="Segoe UI Semibold" panose="020B0702040204020203" pitchFamily="34" charset="0"/>
                <a:cs typeface="Segoe UI Semibold" panose="020B0702040204020203" pitchFamily="34" charset="0"/>
              </a:rPr>
              <a:t>Verdringingsreeks maatregelen voor verantwoord afkoppelen</a:t>
            </a:r>
          </a:p>
        </p:txBody>
      </p:sp>
      <p:grpSp>
        <p:nvGrpSpPr>
          <p:cNvPr id="56" name="Groep 55"/>
          <p:cNvGrpSpPr/>
          <p:nvPr/>
        </p:nvGrpSpPr>
        <p:grpSpPr>
          <a:xfrm>
            <a:off x="2556532" y="187643"/>
            <a:ext cx="7078937" cy="5861406"/>
            <a:chOff x="1163837" y="107096"/>
            <a:chExt cx="7078937" cy="5861406"/>
          </a:xfrm>
        </p:grpSpPr>
        <p:pic>
          <p:nvPicPr>
            <p:cNvPr id="9" name="Afbeelding 8"/>
            <p:cNvPicPr>
              <a:picLocks noChangeAspect="1"/>
            </p:cNvPicPr>
            <p:nvPr/>
          </p:nvPicPr>
          <p:blipFill rotWithShape="1">
            <a:blip r:embed="rId4"/>
            <a:srcRect l="3902" r="5985" b="6526"/>
            <a:stretch/>
          </p:blipFill>
          <p:spPr>
            <a:xfrm>
              <a:off x="3603882" y="107096"/>
              <a:ext cx="2012646" cy="1653752"/>
            </a:xfrm>
            <a:prstGeom prst="rect">
              <a:avLst/>
            </a:prstGeom>
          </p:spPr>
        </p:pic>
        <p:pic>
          <p:nvPicPr>
            <p:cNvPr id="33" name="Afbeelding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5362" y="4771538"/>
              <a:ext cx="1289687" cy="1196964"/>
            </a:xfrm>
            <a:prstGeom prst="rect">
              <a:avLst/>
            </a:prstGeom>
          </p:spPr>
        </p:pic>
        <p:cxnSp>
          <p:nvCxnSpPr>
            <p:cNvPr id="37" name="Rechte verbindingslijn met pijl 36"/>
            <p:cNvCxnSpPr/>
            <p:nvPr/>
          </p:nvCxnSpPr>
          <p:spPr>
            <a:xfrm flipH="1">
              <a:off x="4596138" y="4668994"/>
              <a:ext cx="2" cy="303188"/>
            </a:xfrm>
            <a:prstGeom prst="straightConnector1">
              <a:avLst/>
            </a:prstGeom>
            <a:ln w="38100">
              <a:solidFill>
                <a:srgbClr val="4EC8F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p:cNvCxnSpPr/>
            <p:nvPr/>
          </p:nvCxnSpPr>
          <p:spPr>
            <a:xfrm flipH="1">
              <a:off x="4596138" y="3163000"/>
              <a:ext cx="2" cy="303188"/>
            </a:xfrm>
            <a:prstGeom prst="straightConnector1">
              <a:avLst/>
            </a:prstGeom>
            <a:ln w="38100">
              <a:solidFill>
                <a:srgbClr val="4EC8F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flipH="1">
              <a:off x="3101920" y="3163000"/>
              <a:ext cx="1508286" cy="0"/>
            </a:xfrm>
            <a:prstGeom prst="line">
              <a:avLst/>
            </a:prstGeom>
            <a:ln w="38100">
              <a:solidFill>
                <a:srgbClr val="4EC8F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flipH="1">
              <a:off x="3094886" y="4687061"/>
              <a:ext cx="1508286" cy="0"/>
            </a:xfrm>
            <a:prstGeom prst="line">
              <a:avLst/>
            </a:prstGeom>
            <a:ln w="38100">
              <a:solidFill>
                <a:srgbClr val="4EC8F1"/>
              </a:solidFill>
            </a:ln>
          </p:spPr>
          <p:style>
            <a:lnRef idx="1">
              <a:schemeClr val="accent1"/>
            </a:lnRef>
            <a:fillRef idx="0">
              <a:schemeClr val="accent1"/>
            </a:fillRef>
            <a:effectRef idx="0">
              <a:schemeClr val="accent1"/>
            </a:effectRef>
            <a:fontRef idx="minor">
              <a:schemeClr val="tx1"/>
            </a:fontRef>
          </p:style>
        </p:cxnSp>
        <p:sp>
          <p:nvSpPr>
            <p:cNvPr id="44" name="Tekstvak 43"/>
            <p:cNvSpPr txBox="1"/>
            <p:nvPr/>
          </p:nvSpPr>
          <p:spPr>
            <a:xfrm>
              <a:off x="1163837" y="2861865"/>
              <a:ext cx="2787462" cy="276999"/>
            </a:xfrm>
            <a:prstGeom prst="rect">
              <a:avLst/>
            </a:prstGeom>
            <a:noFill/>
          </p:spPr>
          <p:txBody>
            <a:bodyPr wrap="square" rtlCol="0">
              <a:spAutoFit/>
            </a:bodyPr>
            <a:lstStyle/>
            <a:p>
              <a:r>
                <a:rPr lang="nl-NL" sz="1200" dirty="0">
                  <a:latin typeface="Segoe UI" panose="020B0502040204020203" pitchFamily="34" charset="0"/>
                  <a:cs typeface="Segoe UI" panose="020B0502040204020203" pitchFamily="34" charset="0"/>
                </a:rPr>
                <a:t>Water dat niet zo verwerkt kan worden</a:t>
              </a:r>
            </a:p>
          </p:txBody>
        </p:sp>
        <p:sp>
          <p:nvSpPr>
            <p:cNvPr id="45" name="Tekstvak 44"/>
            <p:cNvSpPr txBox="1"/>
            <p:nvPr/>
          </p:nvSpPr>
          <p:spPr>
            <a:xfrm>
              <a:off x="1163837" y="4389760"/>
              <a:ext cx="2787462" cy="276999"/>
            </a:xfrm>
            <a:prstGeom prst="rect">
              <a:avLst/>
            </a:prstGeom>
            <a:noFill/>
          </p:spPr>
          <p:txBody>
            <a:bodyPr wrap="square" rtlCol="0">
              <a:spAutoFit/>
            </a:bodyPr>
            <a:lstStyle/>
            <a:p>
              <a:r>
                <a:rPr lang="nl-NL" sz="1200" dirty="0">
                  <a:latin typeface="Segoe UI" panose="020B0502040204020203" pitchFamily="34" charset="0"/>
                  <a:cs typeface="Segoe UI" panose="020B0502040204020203" pitchFamily="34" charset="0"/>
                </a:rPr>
                <a:t>Water dat niet zo verwerkt kan worden</a:t>
              </a:r>
            </a:p>
          </p:txBody>
        </p:sp>
        <p:sp>
          <p:nvSpPr>
            <p:cNvPr id="47" name="Afgeronde rechthoek 46"/>
            <p:cNvSpPr/>
            <p:nvPr/>
          </p:nvSpPr>
          <p:spPr>
            <a:xfrm>
              <a:off x="6004071" y="2185779"/>
              <a:ext cx="2238703" cy="825887"/>
            </a:xfrm>
            <a:prstGeom prst="roundRect">
              <a:avLst/>
            </a:prstGeom>
            <a:solidFill>
              <a:srgbClr val="0070C0"/>
            </a:solidFill>
            <a:ln>
              <a:solidFill>
                <a:srgbClr val="4EC8F1"/>
              </a:solidFill>
            </a:ln>
            <a:effectLst>
              <a:innerShdw blurRad="63500" dist="50800" dir="2700000">
                <a:srgbClr val="82A1D8">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Segoe UI Semibold" panose="020B0702040204020203" pitchFamily="34" charset="0"/>
                  <a:cs typeface="Segoe UI Semibold" panose="020B0702040204020203" pitchFamily="34" charset="0"/>
                </a:rPr>
                <a:t>Maatregelen</a:t>
              </a:r>
            </a:p>
            <a:p>
              <a:pPr algn="ctr"/>
              <a:r>
                <a:rPr lang="nl-NL" sz="1600" dirty="0">
                  <a:latin typeface="Segoe UI Semibold" panose="020B0702040204020203" pitchFamily="34" charset="0"/>
                  <a:cs typeface="Segoe UI Semibold" panose="020B0702040204020203" pitchFamily="34" charset="0"/>
                </a:rPr>
                <a:t>kolom G</a:t>
              </a:r>
            </a:p>
          </p:txBody>
        </p:sp>
        <p:sp>
          <p:nvSpPr>
            <p:cNvPr id="48" name="Afgeronde rechthoek 47"/>
            <p:cNvSpPr/>
            <p:nvPr/>
          </p:nvSpPr>
          <p:spPr>
            <a:xfrm>
              <a:off x="6004071" y="3427496"/>
              <a:ext cx="2238703" cy="825887"/>
            </a:xfrm>
            <a:prstGeom prst="roundRect">
              <a:avLst/>
            </a:prstGeom>
            <a:solidFill>
              <a:srgbClr val="0070C0"/>
            </a:solidFill>
            <a:ln>
              <a:solidFill>
                <a:srgbClr val="4EC8F1"/>
              </a:solidFill>
            </a:ln>
            <a:effectLst>
              <a:innerShdw blurRad="63500" dist="50800" dir="2700000">
                <a:srgbClr val="82A1D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Segoe UI Semibold" panose="020B0702040204020203" pitchFamily="34" charset="0"/>
                  <a:cs typeface="Segoe UI Semibold" panose="020B0702040204020203" pitchFamily="34" charset="0"/>
                </a:rPr>
                <a:t>Maatregelen</a:t>
              </a:r>
            </a:p>
            <a:p>
              <a:pPr algn="ctr"/>
              <a:r>
                <a:rPr lang="nl-NL" sz="1600" dirty="0">
                  <a:latin typeface="Segoe UI Semibold" panose="020B0702040204020203" pitchFamily="34" charset="0"/>
                  <a:cs typeface="Segoe UI Semibold" panose="020B0702040204020203" pitchFamily="34" charset="0"/>
                </a:rPr>
                <a:t>kolom H</a:t>
              </a:r>
            </a:p>
          </p:txBody>
        </p:sp>
        <p:sp>
          <p:nvSpPr>
            <p:cNvPr id="49" name="Afgeronde rechthoek 48"/>
            <p:cNvSpPr/>
            <p:nvPr/>
          </p:nvSpPr>
          <p:spPr>
            <a:xfrm>
              <a:off x="6004071" y="4669213"/>
              <a:ext cx="2238703" cy="825887"/>
            </a:xfrm>
            <a:prstGeom prst="roundRect">
              <a:avLst/>
            </a:prstGeom>
            <a:solidFill>
              <a:srgbClr val="0070C0"/>
            </a:solidFill>
            <a:ln>
              <a:solidFill>
                <a:srgbClr val="4EC8F1"/>
              </a:solidFill>
            </a:ln>
            <a:effectLst>
              <a:innerShdw blurRad="63500" dist="50800" dir="2700000">
                <a:srgbClr val="82A1D8">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Segoe UI Semibold" panose="020B0702040204020203" pitchFamily="34" charset="0"/>
                  <a:cs typeface="Segoe UI Semibold" panose="020B0702040204020203" pitchFamily="34" charset="0"/>
                </a:rPr>
                <a:t>Maatregelen I</a:t>
              </a:r>
            </a:p>
          </p:txBody>
        </p:sp>
        <p:cxnSp>
          <p:nvCxnSpPr>
            <p:cNvPr id="50" name="Rechte verbindingslijn met pijl 49"/>
            <p:cNvCxnSpPr/>
            <p:nvPr/>
          </p:nvCxnSpPr>
          <p:spPr>
            <a:xfrm>
              <a:off x="5139159" y="2590653"/>
              <a:ext cx="775379" cy="0"/>
            </a:xfrm>
            <a:prstGeom prst="straightConnector1">
              <a:avLst/>
            </a:prstGeom>
            <a:ln w="38100">
              <a:solidFill>
                <a:srgbClr val="4EC8F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p:cNvCxnSpPr/>
            <p:nvPr/>
          </p:nvCxnSpPr>
          <p:spPr>
            <a:xfrm>
              <a:off x="5139159" y="3837497"/>
              <a:ext cx="775379" cy="0"/>
            </a:xfrm>
            <a:prstGeom prst="straightConnector1">
              <a:avLst/>
            </a:prstGeom>
            <a:ln w="38100">
              <a:solidFill>
                <a:srgbClr val="4EC8F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p:nvPr/>
          </p:nvCxnSpPr>
          <p:spPr>
            <a:xfrm>
              <a:off x="5139158" y="5094826"/>
              <a:ext cx="775379" cy="0"/>
            </a:xfrm>
            <a:prstGeom prst="straightConnector1">
              <a:avLst/>
            </a:prstGeom>
            <a:ln w="38100">
              <a:solidFill>
                <a:srgbClr val="4EC8F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Afbeelding 2"/>
          <p:cNvPicPr>
            <a:picLocks noChangeAspect="1"/>
          </p:cNvPicPr>
          <p:nvPr/>
        </p:nvPicPr>
        <p:blipFill>
          <a:blip r:embed="rId6"/>
          <a:stretch>
            <a:fillRect/>
          </a:stretch>
        </p:blipFill>
        <p:spPr>
          <a:xfrm>
            <a:off x="5394902" y="1907428"/>
            <a:ext cx="1187859" cy="1281637"/>
          </a:xfrm>
          <a:prstGeom prst="rect">
            <a:avLst/>
          </a:prstGeom>
        </p:spPr>
      </p:pic>
    </p:spTree>
    <p:extLst>
      <p:ext uri="{BB962C8B-B14F-4D97-AF65-F5344CB8AC3E}">
        <p14:creationId xmlns:p14="http://schemas.microsoft.com/office/powerpoint/2010/main" val="200647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876F4-2334-E1D6-B97E-8654F4A161E2}"/>
              </a:ext>
            </a:extLst>
          </p:cNvPr>
          <p:cNvSpPr>
            <a:spLocks noGrp="1"/>
          </p:cNvSpPr>
          <p:nvPr>
            <p:ph type="title"/>
          </p:nvPr>
        </p:nvSpPr>
        <p:spPr/>
        <p:txBody>
          <a:bodyPr/>
          <a:lstStyle/>
          <a:p>
            <a:r>
              <a:rPr lang="nl-NL" dirty="0">
                <a:latin typeface="Segoe UI Semibold" panose="020B0702040204020203" pitchFamily="34" charset="0"/>
                <a:cs typeface="Segoe UI Semibold" panose="020B0702040204020203" pitchFamily="34" charset="0"/>
              </a:rPr>
              <a:t>(Her)gebruik van regenwater</a:t>
            </a:r>
          </a:p>
        </p:txBody>
      </p:sp>
      <p:sp>
        <p:nvSpPr>
          <p:cNvPr id="3" name="Tijdelijke aanduiding voor inhoud 2">
            <a:extLst>
              <a:ext uri="{FF2B5EF4-FFF2-40B4-BE49-F238E27FC236}">
                <a16:creationId xmlns:a16="http://schemas.microsoft.com/office/drawing/2014/main" id="{AE9F97D9-E171-C245-D3F6-FCC9CB61C51E}"/>
              </a:ext>
            </a:extLst>
          </p:cNvPr>
          <p:cNvSpPr>
            <a:spLocks noGrp="1"/>
          </p:cNvSpPr>
          <p:nvPr>
            <p:ph idx="1"/>
          </p:nvPr>
        </p:nvSpPr>
        <p:spPr/>
        <p:txBody>
          <a:bodyPr>
            <a:normAutofit/>
          </a:bodyPr>
          <a:lstStyle/>
          <a:p>
            <a:pPr>
              <a:buBlip>
                <a:blip r:embed="rId4"/>
              </a:buBlip>
            </a:pPr>
            <a:r>
              <a:rPr lang="nl-NL" sz="2400" dirty="0"/>
              <a:t>N</a:t>
            </a:r>
            <a:r>
              <a:rPr lang="nl-NL" sz="2400" dirty="0">
                <a:latin typeface="Segoe UI" panose="020B0502040204020203" pitchFamily="34" charset="0"/>
                <a:cs typeface="Segoe UI" panose="020B0502040204020203" pitchFamily="34" charset="0"/>
              </a:rPr>
              <a:t>og niet verplicht, behalve als gemeenten dit opnemen in het omgevingsplan.</a:t>
            </a:r>
          </a:p>
          <a:p>
            <a:pPr>
              <a:buBlip>
                <a:blip r:embed="rId4"/>
              </a:buBlip>
            </a:pPr>
            <a:r>
              <a:rPr lang="nl-NL" sz="2400" dirty="0">
                <a:latin typeface="Segoe UI" panose="020B0502040204020203" pitchFamily="34" charset="0"/>
                <a:cs typeface="Segoe UI" panose="020B0502040204020203" pitchFamily="34" charset="0"/>
              </a:rPr>
              <a:t>Zorgt voor de besparing van drinkwater (wc, tuin, autowassen).</a:t>
            </a:r>
          </a:p>
          <a:p>
            <a:pPr>
              <a:buBlip>
                <a:blip r:embed="rId4"/>
              </a:buBlip>
            </a:pPr>
            <a:r>
              <a:rPr lang="nl-NL" sz="2400" dirty="0">
                <a:latin typeface="Segoe UI" panose="020B0502040204020203" pitchFamily="34" charset="0"/>
                <a:cs typeface="Segoe UI" panose="020B0502040204020203" pitchFamily="34" charset="0"/>
              </a:rPr>
              <a:t>Mogelijke maatregelen staan in kolom G van de tabel.</a:t>
            </a:r>
          </a:p>
        </p:txBody>
      </p:sp>
      <p:pic>
        <p:nvPicPr>
          <p:cNvPr id="5" name="Picture 2" descr="https://www.waterklaar.nl/publish/110/AdobeStock_80462681.jpe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6630" r="16630"/>
          <a:stretch/>
        </p:blipFill>
        <p:spPr bwMode="auto">
          <a:xfrm>
            <a:off x="8955567" y="2955925"/>
            <a:ext cx="3015291" cy="301529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4278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876F4-2334-E1D6-B97E-8654F4A161E2}"/>
              </a:ext>
            </a:extLst>
          </p:cNvPr>
          <p:cNvSpPr>
            <a:spLocks noGrp="1"/>
          </p:cNvSpPr>
          <p:nvPr>
            <p:ph type="title"/>
          </p:nvPr>
        </p:nvSpPr>
        <p:spPr/>
        <p:txBody>
          <a:bodyPr/>
          <a:lstStyle/>
          <a:p>
            <a:r>
              <a:rPr lang="nl-NL" dirty="0">
                <a:latin typeface="Segoe UI Semibold" panose="020B0702040204020203" pitchFamily="34" charset="0"/>
                <a:cs typeface="Segoe UI Semibold" panose="020B0702040204020203" pitchFamily="34" charset="0"/>
              </a:rPr>
              <a:t>Klimaatdoelen en infiltratie?</a:t>
            </a:r>
          </a:p>
        </p:txBody>
      </p:sp>
      <p:sp>
        <p:nvSpPr>
          <p:cNvPr id="3" name="Tijdelijke aanduiding voor inhoud 2">
            <a:extLst>
              <a:ext uri="{FF2B5EF4-FFF2-40B4-BE49-F238E27FC236}">
                <a16:creationId xmlns:a16="http://schemas.microsoft.com/office/drawing/2014/main" id="{AE9F97D9-E171-C245-D3F6-FCC9CB61C51E}"/>
              </a:ext>
            </a:extLst>
          </p:cNvPr>
          <p:cNvSpPr>
            <a:spLocks noGrp="1"/>
          </p:cNvSpPr>
          <p:nvPr>
            <p:ph idx="1"/>
          </p:nvPr>
        </p:nvSpPr>
        <p:spPr/>
        <p:txBody>
          <a:bodyPr/>
          <a:lstStyle/>
          <a:p>
            <a:pPr>
              <a:buBlip>
                <a:blip r:embed="rId3"/>
              </a:buBlip>
            </a:pPr>
            <a:r>
              <a:rPr lang="nl-NL" dirty="0">
                <a:latin typeface="Segoe UI" panose="020B0502040204020203" pitchFamily="34" charset="0"/>
                <a:cs typeface="Segoe UI" panose="020B0502040204020203" pitchFamily="34" charset="0"/>
              </a:rPr>
              <a:t>Infiltratie van regenwater kan helpen bij:</a:t>
            </a:r>
          </a:p>
          <a:p>
            <a:pPr lvl="1">
              <a:buBlip>
                <a:blip r:embed="rId3"/>
              </a:buBlip>
            </a:pPr>
            <a:r>
              <a:rPr lang="nl-NL" dirty="0">
                <a:latin typeface="Segoe UI" panose="020B0502040204020203" pitchFamily="34" charset="0"/>
                <a:cs typeface="Segoe UI" panose="020B0502040204020203" pitchFamily="34" charset="0"/>
              </a:rPr>
              <a:t>Aanpak van wateroverlast.</a:t>
            </a:r>
          </a:p>
          <a:p>
            <a:pPr lvl="1">
              <a:buBlip>
                <a:blip r:embed="rId3"/>
              </a:buBlip>
            </a:pPr>
            <a:r>
              <a:rPr lang="nl-NL" dirty="0">
                <a:latin typeface="Segoe UI" panose="020B0502040204020203" pitchFamily="34" charset="0"/>
                <a:cs typeface="Segoe UI" panose="020B0502040204020203" pitchFamily="34" charset="0"/>
              </a:rPr>
              <a:t>Bestrijding van droogte.</a:t>
            </a:r>
          </a:p>
          <a:p>
            <a:pPr lvl="1">
              <a:buBlip>
                <a:blip r:embed="rId3"/>
              </a:buBlip>
            </a:pPr>
            <a:r>
              <a:rPr lang="nl-NL" dirty="0">
                <a:latin typeface="Segoe UI" panose="020B0502040204020203" pitchFamily="34" charset="0"/>
                <a:cs typeface="Segoe UI" panose="020B0502040204020203" pitchFamily="34" charset="0"/>
              </a:rPr>
              <a:t>Aanpak van hittestress.</a:t>
            </a:r>
          </a:p>
          <a:p>
            <a:pPr lvl="1">
              <a:buBlip>
                <a:blip r:embed="rId3"/>
              </a:buBlip>
            </a:pPr>
            <a:r>
              <a:rPr lang="nl-NL" dirty="0">
                <a:latin typeface="Segoe UI" panose="020B0502040204020203" pitchFamily="34" charset="0"/>
                <a:cs typeface="Segoe UI" panose="020B0502040204020203" pitchFamily="34" charset="0"/>
              </a:rPr>
              <a:t>Verbeteren van de waterkwaliteit. </a:t>
            </a:r>
          </a:p>
          <a:p>
            <a:pPr>
              <a:buBlip>
                <a:blip r:embed="rId3"/>
              </a:buBlip>
            </a:pPr>
            <a:r>
              <a:rPr lang="nl-NL" dirty="0">
                <a:latin typeface="Segoe UI" panose="020B0502040204020203" pitchFamily="34" charset="0"/>
                <a:cs typeface="Segoe UI" panose="020B0502040204020203" pitchFamily="34" charset="0"/>
              </a:rPr>
              <a:t>Niet iedere afkoppel- of infiltratiemaatregel helpt voor ieder doel.</a:t>
            </a:r>
          </a:p>
          <a:p>
            <a:pPr>
              <a:buBlip>
                <a:blip r:embed="rId3"/>
              </a:buBlip>
            </a:pPr>
            <a:r>
              <a:rPr lang="nl-NL" dirty="0"/>
              <a:t>B</a:t>
            </a:r>
            <a:r>
              <a:rPr lang="nl-NL" dirty="0">
                <a:latin typeface="Segoe UI" panose="020B0502040204020203" pitchFamily="34" charset="0"/>
                <a:cs typeface="Segoe UI" panose="020B0502040204020203" pitchFamily="34" charset="0"/>
              </a:rPr>
              <a:t>eslisboom koppelt maatregelen aan de doelen (kolommen C tot en met F).</a:t>
            </a:r>
            <a:endParaRPr lang="nl-NL" dirty="0">
              <a:highlight>
                <a:srgbClr val="FFFF00"/>
              </a:highlight>
              <a:latin typeface="Segoe UI" panose="020B0502040204020203" pitchFamily="34" charset="0"/>
              <a:cs typeface="Segoe UI" panose="020B0502040204020203" pitchFamily="34" charset="0"/>
            </a:endParaRPr>
          </a:p>
        </p:txBody>
      </p:sp>
      <p:pic>
        <p:nvPicPr>
          <p:cNvPr id="4" name="Picture 2" descr="https://www.waterklaar.nl/publish/106/Waterklaar-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529" r="16529"/>
          <a:stretch/>
        </p:blipFill>
        <p:spPr bwMode="auto">
          <a:xfrm>
            <a:off x="8545316" y="876300"/>
            <a:ext cx="2808484" cy="280848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98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876F4-2334-E1D6-B97E-8654F4A161E2}"/>
              </a:ext>
            </a:extLst>
          </p:cNvPr>
          <p:cNvSpPr>
            <a:spLocks noGrp="1"/>
          </p:cNvSpPr>
          <p:nvPr>
            <p:ph type="title"/>
          </p:nvPr>
        </p:nvSpPr>
        <p:spPr/>
        <p:txBody>
          <a:bodyPr/>
          <a:lstStyle/>
          <a:p>
            <a:r>
              <a:rPr lang="nl-NL" dirty="0">
                <a:latin typeface="Segoe UI Semibold" panose="020B0702040204020203" pitchFamily="34" charset="0"/>
                <a:cs typeface="Segoe UI Semibold" panose="020B0702040204020203" pitchFamily="34" charset="0"/>
              </a:rPr>
              <a:t>Wanneer is infiltratie verplicht?</a:t>
            </a:r>
          </a:p>
        </p:txBody>
      </p:sp>
      <p:sp>
        <p:nvSpPr>
          <p:cNvPr id="3" name="Tijdelijke aanduiding voor inhoud 2">
            <a:extLst>
              <a:ext uri="{FF2B5EF4-FFF2-40B4-BE49-F238E27FC236}">
                <a16:creationId xmlns:a16="http://schemas.microsoft.com/office/drawing/2014/main" id="{AE9F97D9-E171-C245-D3F6-FCC9CB61C51E}"/>
              </a:ext>
            </a:extLst>
          </p:cNvPr>
          <p:cNvSpPr>
            <a:spLocks noGrp="1"/>
          </p:cNvSpPr>
          <p:nvPr>
            <p:ph idx="1"/>
          </p:nvPr>
        </p:nvSpPr>
        <p:spPr/>
        <p:txBody>
          <a:bodyPr>
            <a:normAutofit fontScale="92500" lnSpcReduction="10000"/>
          </a:bodyPr>
          <a:lstStyle/>
          <a:p>
            <a:pPr>
              <a:buBlip>
                <a:blip r:embed="rId4"/>
              </a:buBlip>
            </a:pPr>
            <a:r>
              <a:rPr lang="nl-NL" dirty="0"/>
              <a:t>B</a:t>
            </a:r>
            <a:r>
              <a:rPr lang="nl-NL" dirty="0">
                <a:latin typeface="Segoe UI" panose="020B0502040204020203" pitchFamily="34" charset="0"/>
                <a:cs typeface="Segoe UI" panose="020B0502040204020203" pitchFamily="34" charset="0"/>
              </a:rPr>
              <a:t>estaande verharde oppervlakken: alleen als gemeenten dat verplichten in het omgevingsplan.</a:t>
            </a:r>
          </a:p>
          <a:p>
            <a:pPr>
              <a:buBlip>
                <a:blip r:embed="rId4"/>
              </a:buBlip>
            </a:pPr>
            <a:r>
              <a:rPr lang="nl-NL" dirty="0"/>
              <a:t>N</a:t>
            </a:r>
            <a:r>
              <a:rPr lang="nl-NL" dirty="0">
                <a:latin typeface="Segoe UI" panose="020B0502040204020203" pitchFamily="34" charset="0"/>
                <a:cs typeface="Segoe UI" panose="020B0502040204020203" pitchFamily="34" charset="0"/>
              </a:rPr>
              <a:t>ieuwe verharde oppervlakken is infiltratie volgens de </a:t>
            </a:r>
            <a:r>
              <a:rPr lang="nl-NL" dirty="0" err="1">
                <a:latin typeface="Segoe UI" panose="020B0502040204020203" pitchFamily="34" charset="0"/>
                <a:cs typeface="Segoe UI" panose="020B0502040204020203" pitchFamily="34" charset="0"/>
              </a:rPr>
              <a:t>waterschapsverordening</a:t>
            </a:r>
            <a:r>
              <a:rPr lang="nl-NL" dirty="0">
                <a:latin typeface="Segoe UI" panose="020B0502040204020203" pitchFamily="34" charset="0"/>
                <a:cs typeface="Segoe UI" panose="020B0502040204020203" pitchFamily="34" charset="0"/>
              </a:rPr>
              <a:t> verplicht (</a:t>
            </a:r>
            <a:r>
              <a:rPr lang="nl-NL" dirty="0"/>
              <a:t>lozingsverbod op oppervlaktewater), </a:t>
            </a:r>
            <a:r>
              <a:rPr lang="nl-NL" dirty="0">
                <a:latin typeface="Segoe UI" panose="020B0502040204020203" pitchFamily="34" charset="0"/>
                <a:cs typeface="Segoe UI" panose="020B0502040204020203" pitchFamily="34" charset="0"/>
              </a:rPr>
              <a:t>tenzij niet mogelijk.</a:t>
            </a:r>
            <a:br>
              <a:rPr lang="nl-NL" dirty="0">
                <a:latin typeface="Segoe UI" panose="020B0502040204020203" pitchFamily="34" charset="0"/>
                <a:cs typeface="Segoe UI" panose="020B0502040204020203" pitchFamily="34" charset="0"/>
              </a:rPr>
            </a:br>
            <a:r>
              <a:rPr lang="nl-NL" dirty="0">
                <a:latin typeface="Segoe UI" panose="020B0502040204020203" pitchFamily="34" charset="0"/>
                <a:cs typeface="Segoe UI" panose="020B0502040204020203" pitchFamily="34" charset="0"/>
              </a:rPr>
              <a:t>De benodigde capaciteit (afgeleid uit T=100 in 2050):</a:t>
            </a:r>
          </a:p>
          <a:p>
            <a:pPr lvl="1">
              <a:buBlip>
                <a:blip r:embed="rId4"/>
              </a:buBlip>
            </a:pPr>
            <a:r>
              <a:rPr lang="nl-NL" dirty="0">
                <a:latin typeface="Segoe UI" panose="020B0502040204020203" pitchFamily="34" charset="0"/>
                <a:cs typeface="Segoe UI" panose="020B0502040204020203" pitchFamily="34" charset="0"/>
              </a:rPr>
              <a:t>100 mm in 24 uur voor Noord- en Midden-Limburg.</a:t>
            </a:r>
          </a:p>
          <a:p>
            <a:pPr lvl="1">
              <a:buBlip>
                <a:blip r:embed="rId4"/>
              </a:buBlip>
            </a:pPr>
            <a:r>
              <a:rPr lang="nl-NL" dirty="0">
                <a:latin typeface="Segoe UI" panose="020B0502040204020203" pitchFamily="34" charset="0"/>
                <a:cs typeface="Segoe UI" panose="020B0502040204020203" pitchFamily="34" charset="0"/>
              </a:rPr>
              <a:t>80 mm in 2 uur voor Zuid-Limburg.</a:t>
            </a:r>
          </a:p>
          <a:p>
            <a:pPr>
              <a:buBlip>
                <a:blip r:embed="rId4"/>
              </a:buBlip>
            </a:pPr>
            <a:r>
              <a:rPr lang="nl-NL" dirty="0">
                <a:latin typeface="Segoe UI" panose="020B0502040204020203" pitchFamily="34" charset="0"/>
                <a:cs typeface="Segoe UI" panose="020B0502040204020203" pitchFamily="34" charset="0"/>
              </a:rPr>
              <a:t>Dynamische berging </a:t>
            </a:r>
            <a:r>
              <a:rPr lang="nl-NL" dirty="0"/>
              <a:t>verplicht i</a:t>
            </a:r>
            <a:r>
              <a:rPr lang="nl-NL" dirty="0">
                <a:latin typeface="Segoe UI" panose="020B0502040204020203" pitchFamily="34" charset="0"/>
                <a:cs typeface="Segoe UI" panose="020B0502040204020203" pitchFamily="34" charset="0"/>
              </a:rPr>
              <a:t>ndien infiltratie niet</a:t>
            </a:r>
            <a:br>
              <a:rPr lang="nl-NL" dirty="0">
                <a:latin typeface="Segoe UI" panose="020B0502040204020203" pitchFamily="34" charset="0"/>
                <a:cs typeface="Segoe UI" panose="020B0502040204020203" pitchFamily="34" charset="0"/>
              </a:rPr>
            </a:br>
            <a:r>
              <a:rPr lang="nl-NL" dirty="0">
                <a:latin typeface="Segoe UI" panose="020B0502040204020203" pitchFamily="34" charset="0"/>
                <a:cs typeface="Segoe UI" panose="020B0502040204020203" pitchFamily="34" charset="0"/>
              </a:rPr>
              <a:t>mogelijk is.</a:t>
            </a:r>
          </a:p>
          <a:p>
            <a:pPr>
              <a:buBlip>
                <a:blip r:embed="rId4"/>
              </a:buBlip>
            </a:pPr>
            <a:r>
              <a:rPr lang="nl-NL" dirty="0">
                <a:latin typeface="Segoe UI" panose="020B0502040204020203" pitchFamily="34" charset="0"/>
                <a:cs typeface="Segoe UI" panose="020B0502040204020203" pitchFamily="34" charset="0"/>
              </a:rPr>
              <a:t>Maatwerk mogelijk voor uitbreiding in bestaand </a:t>
            </a:r>
            <a:br>
              <a:rPr lang="nl-NL" dirty="0">
                <a:latin typeface="Segoe UI" panose="020B0502040204020203" pitchFamily="34" charset="0"/>
                <a:cs typeface="Segoe UI" panose="020B0502040204020203" pitchFamily="34" charset="0"/>
              </a:rPr>
            </a:br>
            <a:r>
              <a:rPr lang="nl-NL" dirty="0">
                <a:latin typeface="Segoe UI" panose="020B0502040204020203" pitchFamily="34" charset="0"/>
                <a:cs typeface="Segoe UI" panose="020B0502040204020203" pitchFamily="34" charset="0"/>
              </a:rPr>
              <a:t>stedelijk gebied.</a:t>
            </a:r>
          </a:p>
        </p:txBody>
      </p:sp>
      <p:pic>
        <p:nvPicPr>
          <p:cNvPr id="6" name="Afbeelding 5"/>
          <p:cNvPicPr>
            <a:picLocks noChangeAspect="1"/>
          </p:cNvPicPr>
          <p:nvPr/>
        </p:nvPicPr>
        <p:blipFill rotWithShape="1">
          <a:blip r:embed="rId5" cstate="screen">
            <a:extLst>
              <a:ext uri="{28A0092B-C50C-407E-A947-70E740481C1C}">
                <a14:useLocalDpi xmlns:a14="http://schemas.microsoft.com/office/drawing/2010/main"/>
              </a:ext>
            </a:extLst>
          </a:blip>
          <a:srcRect l="24942" r="9428"/>
          <a:stretch/>
        </p:blipFill>
        <p:spPr>
          <a:xfrm>
            <a:off x="8709524" y="3153718"/>
            <a:ext cx="2644276" cy="2644276"/>
          </a:xfrm>
          <a:prstGeom prst="ellipse">
            <a:avLst/>
          </a:prstGeom>
        </p:spPr>
      </p:pic>
    </p:spTree>
    <p:extLst>
      <p:ext uri="{BB962C8B-B14F-4D97-AF65-F5344CB8AC3E}">
        <p14:creationId xmlns:p14="http://schemas.microsoft.com/office/powerpoint/2010/main" val="195255902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E52659C636A94CAAB871702ADEB823" ma:contentTypeVersion="14" ma:contentTypeDescription="Een nieuw document maken." ma:contentTypeScope="" ma:versionID="a381790fb0e8f01ba9b43f0495a353f5">
  <xsd:schema xmlns:xsd="http://www.w3.org/2001/XMLSchema" xmlns:xs="http://www.w3.org/2001/XMLSchema" xmlns:p="http://schemas.microsoft.com/office/2006/metadata/properties" xmlns:ns2="2670b824-3c1c-4164-a49b-08dbafc3b459" xmlns:ns3="dd863930-2b76-43a4-9d35-4836abe070fb" targetNamespace="http://schemas.microsoft.com/office/2006/metadata/properties" ma:root="true" ma:fieldsID="2b8972b2a686d39156a38fef2ee7881e" ns2:_="" ns3:_="">
    <xsd:import namespace="2670b824-3c1c-4164-a49b-08dbafc3b459"/>
    <xsd:import namespace="dd863930-2b76-43a4-9d35-4836abe070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70b824-3c1c-4164-a49b-08dbafc3b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7d41079e-881b-46ba-a68a-9bab820928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863930-2b76-43a4-9d35-4836abe070fb"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2" nillable="true" ma:displayName="Taxonomy Catch All Column" ma:hidden="true" ma:list="{2a3dc770-8f8a-4877-be74-82b8454975f9}" ma:internalName="TaxCatchAll" ma:showField="CatchAllData" ma:web="dd863930-2b76-43a4-9d35-4836abe070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70b824-3c1c-4164-a49b-08dbafc3b459">
      <Terms xmlns="http://schemas.microsoft.com/office/infopath/2007/PartnerControls"/>
    </lcf76f155ced4ddcb4097134ff3c332f>
    <TaxCatchAll xmlns="dd863930-2b76-43a4-9d35-4836abe070fb" xsi:nil="true"/>
    <SharedWithUsers xmlns="dd863930-2b76-43a4-9d35-4836abe070fb">
      <UserInfo>
        <DisplayName>Gert Dekker (Ambient)</DisplayName>
        <AccountId>12</AccountId>
        <AccountType/>
      </UserInfo>
      <UserInfo>
        <DisplayName>Rob Hermans</DisplayName>
        <AccountId>31</AccountId>
        <AccountType/>
      </UserInfo>
    </SharedWithUsers>
  </documentManagement>
</p:properties>
</file>

<file path=customXml/itemProps1.xml><?xml version="1.0" encoding="utf-8"?>
<ds:datastoreItem xmlns:ds="http://schemas.openxmlformats.org/officeDocument/2006/customXml" ds:itemID="{A8179D38-689B-4B6C-B43F-EA6B90EF78D1}">
  <ds:schemaRefs>
    <ds:schemaRef ds:uri="http://schemas.microsoft.com/sharepoint/v3/contenttype/forms"/>
  </ds:schemaRefs>
</ds:datastoreItem>
</file>

<file path=customXml/itemProps2.xml><?xml version="1.0" encoding="utf-8"?>
<ds:datastoreItem xmlns:ds="http://schemas.openxmlformats.org/officeDocument/2006/customXml" ds:itemID="{7795F809-3B4F-4913-A8DB-15DD71B1FB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70b824-3c1c-4164-a49b-08dbafc3b459"/>
    <ds:schemaRef ds:uri="dd863930-2b76-43a4-9d35-4836abe07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F3BA1-214D-4033-8DBD-1A3B0FC3932A}">
  <ds:schemaRefs>
    <ds:schemaRef ds:uri="http://schemas.openxmlformats.org/package/2006/metadata/core-properties"/>
    <ds:schemaRef ds:uri="http://www.w3.org/XML/1998/namespace"/>
    <ds:schemaRef ds:uri="2670b824-3c1c-4164-a49b-08dbafc3b459"/>
    <ds:schemaRef ds:uri="http://purl.org/dc/elements/1.1/"/>
    <ds:schemaRef ds:uri="http://schemas.microsoft.com/office/2006/documentManagement/types"/>
    <ds:schemaRef ds:uri="http://schemas.microsoft.com/office/2006/metadata/properties"/>
    <ds:schemaRef ds:uri="dd863930-2b76-43a4-9d35-4836abe070fb"/>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2031</Words>
  <Application>Microsoft Office PowerPoint</Application>
  <PresentationFormat>Breedbeeld</PresentationFormat>
  <Paragraphs>160</Paragraphs>
  <Slides>15</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Segoe UI</vt:lpstr>
      <vt:lpstr>Segoe UI Semibold</vt:lpstr>
      <vt:lpstr>Kantoorthema</vt:lpstr>
      <vt:lpstr>PowerPoint-presentatie</vt:lpstr>
      <vt:lpstr>Waarom een beslisboom?</vt:lpstr>
      <vt:lpstr>Omgaan met te weinig en teveel water</vt:lpstr>
      <vt:lpstr>Hoe zit de beslisboom in elkaar? </vt:lpstr>
      <vt:lpstr>De verdringingsreeks:</vt:lpstr>
      <vt:lpstr>PowerPoint-presentatie</vt:lpstr>
      <vt:lpstr>(Her)gebruik van regenwater</vt:lpstr>
      <vt:lpstr>Klimaatdoelen en infiltratie?</vt:lpstr>
      <vt:lpstr>Wanneer is infiltratie verplicht?</vt:lpstr>
      <vt:lpstr>Wat is berging met vertraagde afvoer?</vt:lpstr>
      <vt:lpstr>Beperkingen in beschermingsgebieden en boringvrije zones.</vt:lpstr>
      <vt:lpstr>Extra maatregelen bij infiltratie nodig:</vt:lpstr>
      <vt:lpstr> Lozing op zwem- of recreatiewater </vt:lpstr>
      <vt:lpstr>Niet vergeten: borgen beleid</vt:lpstr>
      <vt:lpstr>Meer informatie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Infiltratie van regenwater</dc:title>
  <dc:creator>Rob Hermans</dc:creator>
  <cp:lastModifiedBy>Rob Hermans</cp:lastModifiedBy>
  <cp:revision>29</cp:revision>
  <dcterms:created xsi:type="dcterms:W3CDTF">2023-02-20T14:36:42Z</dcterms:created>
  <dcterms:modified xsi:type="dcterms:W3CDTF">2023-05-08T13:20:48Z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0x01010024E52659C636A94CAAB871702ADEB823</vt:lpwstr>
  </property>
  <property fmtid="{D5CDD505-2E9C-101B-9397-08002B2CF9AE}" pid="3" name="MediaServiceImageTags">
    <vt:lpwstr/>
  </property>
</Properties>
</file>