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58" r:id="rId9"/>
    <p:sldId id="271" r:id="rId10"/>
    <p:sldId id="272" r:id="rId11"/>
    <p:sldId id="280" r:id="rId12"/>
    <p:sldId id="259" r:id="rId13"/>
    <p:sldId id="279" r:id="rId14"/>
    <p:sldId id="315" r:id="rId15"/>
    <p:sldId id="260" r:id="rId16"/>
    <p:sldId id="265" r:id="rId17"/>
    <p:sldId id="264" r:id="rId18"/>
    <p:sldId id="263" r:id="rId19"/>
    <p:sldId id="274" r:id="rId20"/>
    <p:sldId id="273" r:id="rId21"/>
    <p:sldId id="313" r:id="rId22"/>
    <p:sldId id="314" r:id="rId23"/>
    <p:sldId id="316" r:id="rId24"/>
    <p:sldId id="318" r:id="rId25"/>
  </p:sldIdLst>
  <p:sldSz cx="9144000" cy="6858000" type="screen4x3"/>
  <p:notesSz cx="6797675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402" autoAdjust="0"/>
  </p:normalViewPr>
  <p:slideViewPr>
    <p:cSldViewPr snapToGrid="0" snapToObjects="1">
      <p:cViewPr varScale="1">
        <p:scale>
          <a:sx n="90" d="100"/>
          <a:sy n="90" d="100"/>
        </p:scale>
        <p:origin x="762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notesViewPr>
    <p:cSldViewPr snapToGrid="0" snapToObjects="1">
      <p:cViewPr varScale="1">
        <p:scale>
          <a:sx n="47" d="100"/>
          <a:sy n="47" d="100"/>
        </p:scale>
        <p:origin x="-2832" y="-102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Castenmiller" userId="57d2841429d018ae" providerId="LiveId" clId="{24707D20-6B62-4642-947D-BA25D54A0AE9}"/>
    <pc:docChg chg="custSel modSld">
      <pc:chgData name="Eric Castenmiller" userId="57d2841429d018ae" providerId="LiveId" clId="{24707D20-6B62-4642-947D-BA25D54A0AE9}" dt="2022-02-15T07:56:44.540" v="35" actId="6549"/>
      <pc:docMkLst>
        <pc:docMk/>
      </pc:docMkLst>
      <pc:sldChg chg="modSp mod">
        <pc:chgData name="Eric Castenmiller" userId="57d2841429d018ae" providerId="LiveId" clId="{24707D20-6B62-4642-947D-BA25D54A0AE9}" dt="2022-02-14T20:57:00.971" v="11" actId="6549"/>
        <pc:sldMkLst>
          <pc:docMk/>
          <pc:sldMk cId="2322506764" sldId="256"/>
        </pc:sldMkLst>
        <pc:spChg chg="mod">
          <ac:chgData name="Eric Castenmiller" userId="57d2841429d018ae" providerId="LiveId" clId="{24707D20-6B62-4642-947D-BA25D54A0AE9}" dt="2022-02-14T20:57:00.971" v="11" actId="6549"/>
          <ac:spMkLst>
            <pc:docMk/>
            <pc:sldMk cId="2322506764" sldId="256"/>
            <ac:spMk id="2" creationId="{00000000-0000-0000-0000-000000000000}"/>
          </ac:spMkLst>
        </pc:spChg>
      </pc:sldChg>
      <pc:sldChg chg="modNotesTx">
        <pc:chgData name="Eric Castenmiller" userId="57d2841429d018ae" providerId="LiveId" clId="{24707D20-6B62-4642-947D-BA25D54A0AE9}" dt="2022-02-15T07:56:44.540" v="35" actId="6549"/>
        <pc:sldMkLst>
          <pc:docMk/>
          <pc:sldMk cId="2863585481" sldId="258"/>
        </pc:sldMkLst>
      </pc:sldChg>
      <pc:sldChg chg="modSp mod">
        <pc:chgData name="Eric Castenmiller" userId="57d2841429d018ae" providerId="LiveId" clId="{24707D20-6B62-4642-947D-BA25D54A0AE9}" dt="2022-02-15T07:10:37.763" v="23" actId="6549"/>
        <pc:sldMkLst>
          <pc:docMk/>
          <pc:sldMk cId="1769507234" sldId="259"/>
        </pc:sldMkLst>
        <pc:spChg chg="mod">
          <ac:chgData name="Eric Castenmiller" userId="57d2841429d018ae" providerId="LiveId" clId="{24707D20-6B62-4642-947D-BA25D54A0AE9}" dt="2022-02-15T07:10:37.763" v="23" actId="6549"/>
          <ac:spMkLst>
            <pc:docMk/>
            <pc:sldMk cId="1769507234" sldId="259"/>
            <ac:spMk id="3" creationId="{5A4A909B-C6DA-467B-97A8-59A853340041}"/>
          </ac:spMkLst>
        </pc:spChg>
      </pc:sldChg>
      <pc:sldChg chg="modNotesTx">
        <pc:chgData name="Eric Castenmiller" userId="57d2841429d018ae" providerId="LiveId" clId="{24707D20-6B62-4642-947D-BA25D54A0AE9}" dt="2022-02-15T07:56:29.623" v="34" actId="6549"/>
        <pc:sldMkLst>
          <pc:docMk/>
          <pc:sldMk cId="1089422802" sldId="274"/>
        </pc:sldMkLst>
      </pc:sldChg>
      <pc:sldChg chg="modSp mod">
        <pc:chgData name="Eric Castenmiller" userId="57d2841429d018ae" providerId="LiveId" clId="{24707D20-6B62-4642-947D-BA25D54A0AE9}" dt="2022-02-15T07:12:34.560" v="33" actId="20577"/>
        <pc:sldMkLst>
          <pc:docMk/>
          <pc:sldMk cId="1600702600" sldId="316"/>
        </pc:sldMkLst>
        <pc:spChg chg="mod">
          <ac:chgData name="Eric Castenmiller" userId="57d2841429d018ae" providerId="LiveId" clId="{24707D20-6B62-4642-947D-BA25D54A0AE9}" dt="2022-02-15T07:12:34.560" v="33" actId="20577"/>
          <ac:spMkLst>
            <pc:docMk/>
            <pc:sldMk cId="1600702600" sldId="31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4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21D2-1B11-E64D-817E-86D37CEC8E09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9A1E-D4CC-AC4A-803F-3930C5895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620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29BA-A3D4-4546-BD50-6D457109E4D5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BCDAC-7971-0C45-A69C-13D684DAEB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39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CCD9-C81D-42C2-A0EA-D3F8F77B72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9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42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3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83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8CCD9-C81D-42C2-A0EA-D3F8F77B72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4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9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9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8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1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5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0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12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15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9144000" cy="789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2347"/>
            <a:ext cx="9144000" cy="325653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02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569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DA00E-5E05-4F58-86DF-646997FF278A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569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569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3997-B0C0-44C0-AE8C-A8A5DE9665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81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er.prvlimburg.nl/getfile.asp?id=122688&amp;code=2471RNJUXQTMH7F66US1&amp;email=efjc.castenmiller@prvlimburg.nl&amp;l=nl" TargetMode="External"/><Relationship Id="rId2" Type="http://schemas.openxmlformats.org/officeDocument/2006/relationships/hyperlink" Target="https://transfer.prvlimburg.nl/getfile.asp?id=122686&amp;code=BI11PD3X645TT5GHQT16&amp;email=efjc.castenmiller@prvlimburg.nl&amp;l=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326" y="2132856"/>
            <a:ext cx="8729329" cy="195945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3800" dirty="0"/>
              <a:t>Actualisatie Voorkeurstabel Afkoppelen</a:t>
            </a:r>
            <a:br>
              <a:rPr lang="nl-NL" dirty="0"/>
            </a:br>
            <a:br>
              <a:rPr lang="nl-NL" dirty="0"/>
            </a:br>
            <a:r>
              <a:rPr lang="nl-NL" sz="2700" dirty="0"/>
              <a:t>Werkregio Parkstad</a:t>
            </a:r>
            <a:br>
              <a:rPr lang="nl-NL" sz="2700" dirty="0"/>
            </a:br>
            <a:r>
              <a:rPr lang="nl-NL" sz="2000" dirty="0"/>
              <a:t>15 februari 2022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61828"/>
            <a:ext cx="6400800" cy="1208992"/>
          </a:xfrm>
        </p:spPr>
        <p:txBody>
          <a:bodyPr>
            <a:noAutofit/>
          </a:bodyPr>
          <a:lstStyle/>
          <a:p>
            <a:r>
              <a:rPr lang="nl-NL" sz="2000" dirty="0"/>
              <a:t>Brigit Smit (Waterschap Limburg)</a:t>
            </a:r>
          </a:p>
          <a:p>
            <a:r>
              <a:rPr lang="nl-NL" sz="2000" dirty="0"/>
              <a:t>Hans </a:t>
            </a:r>
            <a:r>
              <a:rPr lang="nl-NL" sz="2000" dirty="0" err="1"/>
              <a:t>Erens</a:t>
            </a:r>
            <a:r>
              <a:rPr lang="nl-NL" sz="2000" dirty="0"/>
              <a:t> (Waterschap Limburg) </a:t>
            </a:r>
          </a:p>
          <a:p>
            <a:r>
              <a:rPr lang="nl-NL" sz="2000" dirty="0"/>
              <a:t>Eric Castenmiller (Provincie Limburg, projectleider)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64" y="4926710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50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7C7BD-A99D-423A-8F9C-8CABCAE8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Spoorboekje Voorkeurstabel Afkoppelen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7967E6-7538-46CE-88E5-718DC7C0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91" y="1435130"/>
            <a:ext cx="8229600" cy="449010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000" b="0" dirty="0">
                <a:solidFill>
                  <a:srgbClr val="00B0F0"/>
                </a:solidFill>
                <a:latin typeface="Arial"/>
                <a:cs typeface="+mn-cs"/>
              </a:rPr>
              <a:t>Frans van de Ven (Deltares): “Infiltreren kan altijd!”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000" b="0" dirty="0">
              <a:solidFill>
                <a:srgbClr val="00B0F0"/>
              </a:solidFill>
              <a:latin typeface="Arial"/>
              <a:cs typeface="+mn-cs"/>
              <a:sym typeface="Wingdings" panose="05000000000000000000" pitchFamily="2" charset="2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000" dirty="0">
                <a:solidFill>
                  <a:prstClr val="black"/>
                </a:solidFill>
                <a:latin typeface="Arial"/>
                <a:cs typeface="+mn-cs"/>
              </a:rPr>
              <a:t>Verdringingsreeksen uitgangspunt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Kwantiteit:	1. </a:t>
            </a: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hergebruik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	2. infiltreren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	3. tijdelijk bergen en lozen op oppervlakte water of riool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Kwaliteit: 	1. </a:t>
            </a: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schoonhouden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	2. scheiden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	3. schoonmaken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  <a:tabLst>
                <a:tab pos="1073150" algn="l"/>
              </a:tabLst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Kiezen voor groene en integrale oplossingen afkoppelen!</a:t>
            </a:r>
            <a:endParaRPr lang="nl-NL" sz="2000" b="0" dirty="0">
              <a:solidFill>
                <a:srgbClr val="00B0F0"/>
              </a:solidFill>
              <a:latin typeface="Arial"/>
              <a:cs typeface="+mn-cs"/>
            </a:endParaRP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b="0" dirty="0"/>
          </a:p>
          <a:p>
            <a:endParaRPr lang="nl-NL" b="0" dirty="0"/>
          </a:p>
        </p:txBody>
      </p:sp>
      <p:sp>
        <p:nvSpPr>
          <p:cNvPr id="10" name="Ster: 5 punten 9">
            <a:extLst>
              <a:ext uri="{FF2B5EF4-FFF2-40B4-BE49-F238E27FC236}">
                <a16:creationId xmlns:a16="http://schemas.microsoft.com/office/drawing/2014/main" id="{5E012E0E-6189-42DE-8AA4-CA6980EF3733}"/>
              </a:ext>
            </a:extLst>
          </p:cNvPr>
          <p:cNvSpPr/>
          <p:nvPr/>
        </p:nvSpPr>
        <p:spPr>
          <a:xfrm>
            <a:off x="6892756" y="1311241"/>
            <a:ext cx="733188" cy="637214"/>
          </a:xfrm>
          <a:prstGeom prst="star5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62C8B11E-9B6E-4AF0-8F00-417A7750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12" y="5446746"/>
            <a:ext cx="635189" cy="9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6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55E6D-0F96-470E-90C4-AE1F5970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Spoorboekje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6A8A43-69A9-4119-A5FA-0A5B307D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1800" b="0" dirty="0">
                <a:latin typeface="Arial"/>
                <a:cs typeface="+mn-cs"/>
              </a:rPr>
              <a:t>Verder: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Ontwerp / dimensionering voorzieningen</a:t>
            </a:r>
            <a:endParaRPr lang="nl-NL" sz="1800" b="0" strike="sngStrike" dirty="0">
              <a:latin typeface="Arial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Monitoring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Beheer en onderhoud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Kosten én baten </a:t>
            </a:r>
            <a:r>
              <a:rPr lang="nl-NL" sz="1800" b="0" dirty="0">
                <a:latin typeface="Arial"/>
                <a:cs typeface="+mn-cs"/>
                <a:sym typeface="Wingdings" panose="05000000000000000000" pitchFamily="2" charset="2"/>
              </a:rPr>
              <a:t> bij keuze maatregelen ook baten (waardevermeerdering panden, leefbaarheid, biodiversiteit) meenemen en niet alleen kosten.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  <a:sym typeface="Wingdings" panose="05000000000000000000" pitchFamily="2" charset="2"/>
              </a:rPr>
              <a:t>Doelmatigheidstoets: nog uitwerken (b.v. maximaal bedrag </a:t>
            </a:r>
            <a:r>
              <a:rPr lang="nl-NL" sz="1800" b="0">
                <a:latin typeface="Arial"/>
                <a:cs typeface="+mn-cs"/>
                <a:sym typeface="Wingdings" panose="05000000000000000000" pitchFamily="2" charset="2"/>
              </a:rPr>
              <a:t>per m²).</a:t>
            </a:r>
            <a:endParaRPr lang="nl-NL" sz="1800" b="0" dirty="0">
              <a:latin typeface="Arial"/>
              <a:cs typeface="+mn-cs"/>
              <a:sym typeface="Wingdings" panose="05000000000000000000" pitchFamily="2" charset="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  <a:sym typeface="Wingdings" panose="05000000000000000000" pitchFamily="2" charset="2"/>
              </a:rPr>
              <a:t>L</a:t>
            </a:r>
            <a:r>
              <a:rPr lang="nl-NL" sz="1800" b="0" dirty="0">
                <a:latin typeface="Arial"/>
                <a:cs typeface="+mn-cs"/>
              </a:rPr>
              <a:t>inks naar aanvullende info: zie ook de beide workshops met uitleg van Frans en Floris.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619" y="5034054"/>
            <a:ext cx="6340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064B-3ED0-49C5-96C5-6A0B089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070"/>
            <a:ext cx="4223982" cy="1143000"/>
          </a:xfrm>
        </p:spPr>
        <p:txBody>
          <a:bodyPr>
            <a:normAutofit/>
          </a:bodyPr>
          <a:lstStyle/>
          <a:p>
            <a:r>
              <a:rPr lang="nl-NL" dirty="0"/>
              <a:t>Stroomschema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182" y="55646"/>
            <a:ext cx="4559283" cy="680235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CA6A11F-EE54-4C86-B4A3-2195B6F1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4986"/>
            <a:ext cx="479898" cy="72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9374"/>
            <a:ext cx="4578672" cy="356685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491" y="1279451"/>
            <a:ext cx="644182" cy="40237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723014" y="1295004"/>
            <a:ext cx="32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 maken van spoorboekje of van stroomschema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483" y="1957786"/>
            <a:ext cx="55478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5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FF8F9-AA83-4203-B0F1-5426C93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887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Stroomschema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8" y="1187355"/>
            <a:ext cx="8646512" cy="53448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61" y="4683688"/>
            <a:ext cx="6340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BBBCB-F382-42FF-A146-79DDEDBB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86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Spoor 2</a:t>
            </a:r>
            <a:br>
              <a:rPr lang="nl-NL" dirty="0"/>
            </a:br>
            <a:r>
              <a:rPr lang="nl-NL" dirty="0"/>
              <a:t>Advies borging voorkeurstabel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A6366F-D8D5-42D9-B950-5184C6F2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533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1800" dirty="0">
                <a:latin typeface="Arial"/>
                <a:cs typeface="+mn-cs"/>
              </a:rPr>
              <a:t>Kansen juridische borging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regels van provincie, eventueel instructieregels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regels van Waterschap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regels van gemeente </a:t>
            </a:r>
            <a:r>
              <a:rPr lang="nl-NL" sz="1800" b="0" dirty="0">
                <a:latin typeface="Arial"/>
                <a:cs typeface="+mn-cs"/>
                <a:sym typeface="Wingdings" panose="05000000000000000000" pitchFamily="2" charset="2"/>
              </a:rPr>
              <a:t> Omgevingsplan</a:t>
            </a:r>
            <a:endParaRPr lang="nl-NL" sz="1800" b="0" dirty="0">
              <a:latin typeface="Arial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geen regels, maar richtlijn o.i.d.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1800" b="0" dirty="0">
              <a:latin typeface="Arial"/>
              <a:cs typeface="+mn-cs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1800" dirty="0">
                <a:latin typeface="Arial"/>
                <a:cs typeface="+mn-cs"/>
              </a:rPr>
              <a:t>Proces: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Input ophalen in workshop 3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Verder uitwerken project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Terugkoppeling regio’s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nl-NL" sz="1800" b="0" dirty="0">
                <a:latin typeface="Arial"/>
                <a:cs typeface="+mn-cs"/>
              </a:rPr>
              <a:t>Opleveren advies: najaar 2022 </a:t>
            </a:r>
            <a:endParaRPr lang="nl-NL" sz="3200" dirty="0"/>
          </a:p>
          <a:p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EA2AF1-B5E5-4223-A651-4421F8ED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996262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482" y="2743200"/>
            <a:ext cx="3304318" cy="191431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382482" y="4500436"/>
            <a:ext cx="1350827" cy="65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9A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Juridisch pad</a:t>
            </a:r>
          </a:p>
        </p:txBody>
      </p:sp>
    </p:spTree>
    <p:extLst>
      <p:ext uri="{BB962C8B-B14F-4D97-AF65-F5344CB8AC3E}">
        <p14:creationId xmlns:p14="http://schemas.microsoft.com/office/powerpoint/2010/main" val="108942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70695-2B7E-4F06-B0FD-ABB3CC33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Spoor</a:t>
            </a:r>
            <a:r>
              <a:rPr lang="fr-FR" dirty="0"/>
              <a:t> 3</a:t>
            </a:r>
            <a:br>
              <a:rPr lang="fr-FR" dirty="0"/>
            </a:br>
            <a:r>
              <a:rPr lang="fr-FR" dirty="0"/>
              <a:t>Communicatie- en </a:t>
            </a:r>
            <a:r>
              <a:rPr lang="fr-FR" dirty="0" err="1"/>
              <a:t>implementatieplan</a:t>
            </a:r>
            <a:r>
              <a:rPr lang="fr-FR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EFB34-DC6B-4732-9F3A-A2A5943C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9210" cy="4525963"/>
          </a:xfrm>
        </p:spPr>
        <p:txBody>
          <a:bodyPr>
            <a:normAutofit/>
          </a:bodyPr>
          <a:lstStyle/>
          <a:p>
            <a:r>
              <a:rPr lang="nl-NL" sz="2400" b="0" dirty="0"/>
              <a:t>3e workshop: april/mei 2022</a:t>
            </a:r>
          </a:p>
          <a:p>
            <a:r>
              <a:rPr lang="nl-NL" sz="2400" b="0" dirty="0"/>
              <a:t>Opleveren producten in BROL medio 2022 </a:t>
            </a:r>
            <a:r>
              <a:rPr lang="nl-NL" sz="2400" b="0" dirty="0">
                <a:sym typeface="Wingdings" panose="05000000000000000000" pitchFamily="2" charset="2"/>
              </a:rPr>
              <a:t></a:t>
            </a:r>
            <a:r>
              <a:rPr lang="nl-NL" sz="2400" b="0" dirty="0"/>
              <a:t> glossy versie</a:t>
            </a:r>
          </a:p>
          <a:p>
            <a:r>
              <a:rPr lang="nl-NL" sz="2400" b="0" dirty="0"/>
              <a:t>Communicatie- en implementatieplan opstellen</a:t>
            </a:r>
          </a:p>
          <a:p>
            <a:pPr marL="0" indent="0">
              <a:buNone/>
            </a:pPr>
            <a:r>
              <a:rPr lang="nl-NL" sz="2400" b="0" dirty="0"/>
              <a:t>	- </a:t>
            </a:r>
            <a:r>
              <a:rPr lang="nl-NL" sz="2400" b="0" dirty="0" err="1"/>
              <a:t>Waterklaar</a:t>
            </a:r>
            <a:endParaRPr lang="nl-NL" sz="2400" b="0" dirty="0"/>
          </a:p>
          <a:p>
            <a:pPr marL="0" indent="0">
              <a:buNone/>
            </a:pPr>
            <a:r>
              <a:rPr lang="nl-NL" sz="2400" b="0" dirty="0"/>
              <a:t>	- links op websites waterpartners</a:t>
            </a:r>
          </a:p>
          <a:p>
            <a:pPr marL="0" indent="0">
              <a:buNone/>
            </a:pPr>
            <a:r>
              <a:rPr lang="nl-NL" sz="2400" b="0" dirty="0"/>
              <a:t>	- ……..</a:t>
            </a:r>
          </a:p>
          <a:p>
            <a:pPr marL="0" indent="0">
              <a:buNone/>
            </a:pPr>
            <a:endParaRPr lang="nl-NL" sz="2400" b="0" dirty="0"/>
          </a:p>
          <a:p>
            <a:pPr marL="0" indent="0">
              <a:buNone/>
            </a:pPr>
            <a:endParaRPr lang="nl-NL" sz="2400" b="0" dirty="0"/>
          </a:p>
          <a:p>
            <a:pPr marL="0" indent="0">
              <a:buNone/>
            </a:pPr>
            <a:endParaRPr lang="nl-NL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10D8EC-5C03-42F2-813D-C387BC71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25" y="4916987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3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140B-40F2-4589-821B-4FB5F171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2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Inventarisatie zuidelijke samenwerkingsregio’s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DC6843-0812-44F7-92C6-28E679247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b="0" dirty="0"/>
              <a:t>Westelijke Mijnstreek</a:t>
            </a:r>
          </a:p>
          <a:p>
            <a:pPr marL="0" indent="0">
              <a:buNone/>
            </a:pPr>
            <a:r>
              <a:rPr lang="nl-NL" sz="2400" b="0" dirty="0"/>
              <a:t>	Sponswerking, WL-buffers</a:t>
            </a:r>
          </a:p>
          <a:p>
            <a:endParaRPr lang="nl-NL" sz="2400" b="0" dirty="0"/>
          </a:p>
          <a:p>
            <a:r>
              <a:rPr lang="nl-NL" sz="2400" b="0" dirty="0"/>
              <a:t>Parkstad </a:t>
            </a:r>
          </a:p>
          <a:p>
            <a:pPr marL="0" indent="0">
              <a:buNone/>
            </a:pPr>
            <a:r>
              <a:rPr lang="nl-NL" sz="2400" b="0" dirty="0"/>
              <a:t>	Sponswerking, diepte-infiltratie</a:t>
            </a:r>
          </a:p>
          <a:p>
            <a:endParaRPr lang="nl-NL" sz="2400" b="0" dirty="0"/>
          </a:p>
          <a:p>
            <a:r>
              <a:rPr lang="nl-NL" sz="2400" b="0" dirty="0"/>
              <a:t>Maas en Mergelland</a:t>
            </a:r>
          </a:p>
          <a:p>
            <a:pPr marL="0" indent="0">
              <a:buNone/>
            </a:pPr>
            <a:r>
              <a:rPr lang="nl-NL" sz="2400" b="0" dirty="0"/>
              <a:t>	Strategie, WL-buffers, effect op grondwaterkwaliteit, 	k-waarde kaart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780" y="5366075"/>
            <a:ext cx="634039" cy="9571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24" y="1695893"/>
            <a:ext cx="3164895" cy="19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CB320-C935-407D-BF68-8B8E0333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Verder opgehaald in workshops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E0241-74D2-4C86-B8EC-19BE7D20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4386"/>
            <a:ext cx="8229600" cy="3394472"/>
          </a:xfrm>
        </p:spPr>
        <p:txBody>
          <a:bodyPr>
            <a:noAutofit/>
          </a:bodyPr>
          <a:lstStyle/>
          <a:p>
            <a:r>
              <a:rPr lang="nl-NL" b="0" dirty="0"/>
              <a:t>Diepte-infiltratie </a:t>
            </a:r>
          </a:p>
          <a:p>
            <a:r>
              <a:rPr lang="nl-NL" b="0" dirty="0"/>
              <a:t>Inventarisatie en registratie van alle inrichtingen</a:t>
            </a:r>
          </a:p>
          <a:p>
            <a:r>
              <a:rPr lang="nl-NL" b="0" dirty="0"/>
              <a:t>K-waarde kaart</a:t>
            </a:r>
          </a:p>
          <a:p>
            <a:r>
              <a:rPr lang="nl-NL" b="0" dirty="0"/>
              <a:t>Beheer en onderhoud</a:t>
            </a:r>
          </a:p>
          <a:p>
            <a:r>
              <a:rPr lang="nl-NL" b="0" dirty="0"/>
              <a:t>Doelmatigheidstoets</a:t>
            </a:r>
          </a:p>
          <a:p>
            <a:endParaRPr lang="nl-NL" b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86" y="4958858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Input ophalen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0" dirty="0"/>
              <a:t>Voldoet resultaat? </a:t>
            </a:r>
          </a:p>
          <a:p>
            <a:pPr marL="804863">
              <a:buFont typeface="Wingdings" panose="05000000000000000000" pitchFamily="2" charset="2"/>
              <a:buChar char="Ø"/>
            </a:pPr>
            <a:r>
              <a:rPr lang="nl-NL" sz="2400" b="0" dirty="0"/>
              <a:t>Algemeen</a:t>
            </a:r>
          </a:p>
          <a:p>
            <a:pPr marL="804863">
              <a:buFont typeface="Wingdings" panose="05000000000000000000" pitchFamily="2" charset="2"/>
              <a:buChar char="Ø"/>
            </a:pPr>
            <a:r>
              <a:rPr lang="nl-NL" sz="2400" b="0" dirty="0"/>
              <a:t>Maatregelentabel</a:t>
            </a:r>
          </a:p>
          <a:p>
            <a:pPr marL="804863">
              <a:buFont typeface="Wingdings" panose="05000000000000000000" pitchFamily="2" charset="2"/>
              <a:buChar char="Ø"/>
            </a:pPr>
            <a:r>
              <a:rPr lang="nl-NL" sz="2400" b="0" dirty="0"/>
              <a:t>Spoorboekje</a:t>
            </a:r>
          </a:p>
          <a:p>
            <a:pPr marL="804863">
              <a:buFont typeface="Wingdings" panose="05000000000000000000" pitchFamily="2" charset="2"/>
              <a:buChar char="Ø"/>
            </a:pPr>
            <a:r>
              <a:rPr lang="nl-NL" sz="2400" b="0" dirty="0"/>
              <a:t>Stroomschema</a:t>
            </a:r>
          </a:p>
          <a:p>
            <a:r>
              <a:rPr lang="nl-NL" b="0" dirty="0"/>
              <a:t>Toepasbaarheid?</a:t>
            </a:r>
          </a:p>
          <a:p>
            <a:r>
              <a:rPr lang="nl-NL" b="0" dirty="0"/>
              <a:t>Wat missen we nog? </a:t>
            </a:r>
          </a:p>
          <a:p>
            <a:r>
              <a:rPr lang="nl-NL" b="0" dirty="0"/>
              <a:t>Vervolgtraject openstaande wensen</a:t>
            </a:r>
          </a:p>
          <a:p>
            <a:endParaRPr lang="nl-NL" b="0" dirty="0"/>
          </a:p>
          <a:p>
            <a:pPr marL="0" indent="0">
              <a:buNone/>
            </a:pPr>
            <a:r>
              <a:rPr lang="nl-NL" sz="1800" b="0" dirty="0">
                <a:solidFill>
                  <a:srgbClr val="00B0F0"/>
                </a:solidFill>
              </a:rPr>
              <a:t>Schriftelijk reageren binnen 1 week</a:t>
            </a:r>
          </a:p>
          <a:p>
            <a:pPr marL="0" indent="0">
              <a:buNone/>
            </a:pPr>
            <a:r>
              <a:rPr lang="nl-NL" sz="1800" b="0" dirty="0">
                <a:solidFill>
                  <a:srgbClr val="00B0F0"/>
                </a:solidFill>
              </a:rPr>
              <a:t>efjc.castenmiller@prvlimburg.nl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86" y="4845892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229" y="64212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sz="4400" dirty="0"/>
              <a:t>Bedankt voor jullie inbreng!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895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9CB4030-0BF7-45D1-B4E3-20EE49AE6FA1}"/>
              </a:ext>
            </a:extLst>
          </p:cNvPr>
          <p:cNvSpPr/>
          <p:nvPr/>
        </p:nvSpPr>
        <p:spPr>
          <a:xfrm>
            <a:off x="393229" y="5335014"/>
            <a:ext cx="2897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2" descr="Zuid-Limburg geteisterd door wateroverlast, militairen schieten te hulp |  NU - Het laatste nieuws het eerst op NU.nl">
            <a:extLst>
              <a:ext uri="{FF2B5EF4-FFF2-40B4-BE49-F238E27FC236}">
                <a16:creationId xmlns:a16="http://schemas.microsoft.com/office/drawing/2014/main" id="{BD3F162B-781F-4F1F-BB3D-0D1045C9C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6" descr="Zuid-Limburg geteisterd door wateroverlast, militairen schieten te hulp |  NU - Het laatste nieuws het eerst op NU.nl">
            <a:extLst>
              <a:ext uri="{FF2B5EF4-FFF2-40B4-BE49-F238E27FC236}">
                <a16:creationId xmlns:a16="http://schemas.microsoft.com/office/drawing/2014/main" id="{5418AA4A-F746-4643-8F47-625D55A8E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Zuid-Limburg geteisterd door wateroverlast, militairen schieten te hulp |  NU - Het laatste nieuws het eerst op NU.nl">
            <a:extLst>
              <a:ext uri="{FF2B5EF4-FFF2-40B4-BE49-F238E27FC236}">
                <a16:creationId xmlns:a16="http://schemas.microsoft.com/office/drawing/2014/main" id="{ACD8A155-6DF2-43AB-BB90-C78DB6792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 descr="Zuid-Limburg geteisterd door wateroverlast, militairen schieten te hulp |  NU - Het laatste nieuws het eerst op NU.nl">
            <a:extLst>
              <a:ext uri="{FF2B5EF4-FFF2-40B4-BE49-F238E27FC236}">
                <a16:creationId xmlns:a16="http://schemas.microsoft.com/office/drawing/2014/main" id="{D105EAB5-6DF7-4A3F-89FA-490C39550B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8A2A8837-5D70-4F45-B6BD-C3FD4752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73" y="2352058"/>
            <a:ext cx="5980534" cy="31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1C4C32-6FB8-4153-B646-EC5E7B27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812" y="5144462"/>
            <a:ext cx="85351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98624-8749-45ED-A05D-A8E31A8F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EE2396-38F6-4F06-B46B-8B24A46CC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Aanleiding</a:t>
            </a:r>
          </a:p>
          <a:p>
            <a:r>
              <a:rPr lang="nl-NL" dirty="0"/>
              <a:t>Producten (concept)</a:t>
            </a:r>
          </a:p>
          <a:p>
            <a:r>
              <a:rPr lang="nl-NL" dirty="0"/>
              <a:t>Hans </a:t>
            </a:r>
            <a:r>
              <a:rPr lang="nl-NL" dirty="0" err="1"/>
              <a:t>Erens</a:t>
            </a:r>
            <a:r>
              <a:rPr lang="nl-NL" dirty="0"/>
              <a:t>: Inventarisatie in zuidelijke samenwerkingsregio’s</a:t>
            </a:r>
          </a:p>
          <a:p>
            <a:r>
              <a:rPr lang="nl-NL" dirty="0"/>
              <a:t>Input ophalen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Doel van vandaag: 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Iedereen meenemen in proces én feedback ophalen over concept producten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0180C85-2553-4941-8F5F-732888F8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94" y="5558710"/>
            <a:ext cx="601806" cy="9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00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DFB7D-F16E-44FD-8734-2431354B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070"/>
            <a:ext cx="5917019" cy="1143000"/>
          </a:xfrm>
        </p:spPr>
        <p:txBody>
          <a:bodyPr>
            <a:normAutofit/>
          </a:bodyPr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D79054-A5C4-4F87-A072-4AFF1D46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210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0" dirty="0"/>
              <a:t>In 2005 is de brochure ‘Regenwater schoon</a:t>
            </a:r>
          </a:p>
          <a:p>
            <a:pPr marL="0" indent="0">
              <a:buNone/>
            </a:pPr>
            <a:r>
              <a:rPr lang="nl-NL" b="0" dirty="0"/>
              <a:t>naar beek en bodem’ opgesteld</a:t>
            </a:r>
          </a:p>
          <a:p>
            <a:pPr marL="514350" indent="-514350">
              <a:buFont typeface="+mj-lt"/>
              <a:buAutoNum type="arabicPeriod"/>
            </a:pPr>
            <a:endParaRPr lang="nl-NL" b="0" dirty="0"/>
          </a:p>
          <a:p>
            <a:pPr marL="0" indent="0">
              <a:buNone/>
            </a:pPr>
            <a:r>
              <a:rPr lang="nl-NL" b="0" dirty="0"/>
              <a:t>Visie van de Limburgse waterbeheerders op afkoppelen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A5A8A1-18E1-4194-A9B7-1B20518D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8" y="5157192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511" y="1284139"/>
            <a:ext cx="3562768" cy="50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EBF6-2BAA-4DB1-B25A-964534E0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070"/>
            <a:ext cx="5583836" cy="1143000"/>
          </a:xfrm>
        </p:spPr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5D381D-F362-4BE3-94A1-7D4D2DE0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29" y="1494726"/>
            <a:ext cx="48493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0" dirty="0"/>
              <a:t>Onderdeel van de brochure is de Voorkeurstabel Afkoppelen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CCA6F8-F6AE-4301-B6EE-DEA569A8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4" y="5124172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69" y="731837"/>
            <a:ext cx="4162031" cy="57946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10" y="2699820"/>
            <a:ext cx="2267943" cy="22646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966" y="4301960"/>
            <a:ext cx="2308609" cy="21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7068-8ABC-4D0F-879F-64C17D95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2833"/>
            <a:ext cx="8229600" cy="958889"/>
          </a:xfrm>
        </p:spPr>
        <p:txBody>
          <a:bodyPr>
            <a:normAutofit fontScale="90000"/>
          </a:bodyPr>
          <a:lstStyle/>
          <a:p>
            <a:r>
              <a:rPr lang="nl-NL" dirty="0"/>
              <a:t>Aanleiding BROL-project actualisatie voorkeurstabel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B4263D-5A85-44B9-898A-5EC1720F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4347"/>
            <a:ext cx="8229600" cy="4376876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Verouderd (uit 2005) 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Klimaatveranderingen en KRW: belang afkoppelen neemt verder toe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Nieuwe inzichten in effect afkoppelen op kwaliteit grond- en oppervlaktewater en op bodem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Nieuwe afkoppel-technieken beschikbaar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Nieuwe impuls geven aan gebruik Voorkeurstabel Afkoppelen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nl-NL" sz="2000" b="0" dirty="0">
                <a:solidFill>
                  <a:prstClr val="black"/>
                </a:solidFill>
                <a:latin typeface="Arial"/>
                <a:cs typeface="+mn-cs"/>
              </a:rPr>
              <a:t>Nieuwe Omgevingswet biedt kansen om water en klimaat beter te borgen in R.O.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nl-NL" sz="1800" b="0" dirty="0">
              <a:solidFill>
                <a:srgbClr val="00B0F0"/>
              </a:solidFill>
              <a:latin typeface="Arial"/>
              <a:cs typeface="+mn-cs"/>
            </a:endParaRPr>
          </a:p>
          <a:p>
            <a:pPr lvl="0"/>
            <a:endParaRPr lang="nl-NL" sz="1800" b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BC767F-B443-4C1A-9C60-2C79F71B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89" y="5135801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9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E16C5-584F-4760-98CB-03985080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C08EE9-7652-4482-B0A3-08FAF10E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Aanpak via 3 sporen:</a:t>
            </a:r>
          </a:p>
          <a:p>
            <a:pPr marL="0" indent="0">
              <a:buNone/>
            </a:pPr>
            <a:endParaRPr lang="nl-NL" sz="2400" b="0" dirty="0"/>
          </a:p>
          <a:p>
            <a:pPr>
              <a:buFont typeface="+mj-lt"/>
              <a:buAutoNum type="arabicPeriod"/>
            </a:pPr>
            <a:r>
              <a:rPr lang="nl-NL" sz="2400" b="0" dirty="0"/>
              <a:t>Inhoudelijke actualisatie Voorkeurstabel Afkoppelen</a:t>
            </a:r>
          </a:p>
          <a:p>
            <a:pPr>
              <a:buFont typeface="+mj-lt"/>
              <a:buAutoNum type="arabicPeriod"/>
            </a:pPr>
            <a:r>
              <a:rPr lang="nl-NL" sz="2400" b="0" dirty="0"/>
              <a:t>Borging geactualiseerde Voorkeurstabel Afkoppelen</a:t>
            </a:r>
          </a:p>
          <a:p>
            <a:pPr>
              <a:buFont typeface="+mj-lt"/>
              <a:buAutoNum type="arabicPeriod"/>
            </a:pPr>
            <a:r>
              <a:rPr lang="nl-NL" sz="2400" b="0" dirty="0"/>
              <a:t>Communicatie en draagvlak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86FF7E6-CCD0-4DB7-9892-747C8ED8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8526"/>
            <a:ext cx="852934" cy="128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59" y="3703402"/>
            <a:ext cx="3792041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3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D7B9C-EF8B-410F-90AD-187CD63B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Proces actualisatie Voorkeurstabel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4A909B-C6DA-467B-97A8-59A853340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nl-NL" sz="1800" b="0" dirty="0"/>
              <a:t>Projectvoorstel vastgesteld BROL (maart 2021)</a:t>
            </a:r>
          </a:p>
          <a:p>
            <a:pPr>
              <a:lnSpc>
                <a:spcPct val="130000"/>
              </a:lnSpc>
            </a:pPr>
            <a:r>
              <a:rPr lang="nl-NL" sz="1800" b="0" dirty="0"/>
              <a:t>Ondersteuning door Frans van der Ven en Floris Boogaard (Deltares)</a:t>
            </a:r>
          </a:p>
          <a:p>
            <a:pPr>
              <a:lnSpc>
                <a:spcPct val="130000"/>
              </a:lnSpc>
            </a:pPr>
            <a:r>
              <a:rPr lang="nl-NL" sz="1800" b="0" dirty="0"/>
              <a:t>Workshop 1 (juli 2021): kennis delen en input ophalen</a:t>
            </a:r>
          </a:p>
          <a:p>
            <a:pPr marL="35560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nl-NL" sz="900" b="0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https://transfer.prvlimburg.nl/getfile.asp?id=122686&amp;code=BI11PD3X645TT5GHQT16&amp;email=efjc.castenmiller@prvlimburg.nl&amp;l=nl</a:t>
            </a:r>
            <a:endParaRPr lang="nl-NL" sz="9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355600">
              <a:lnSpc>
                <a:spcPct val="130000"/>
              </a:lnSpc>
            </a:pPr>
            <a:r>
              <a:rPr lang="nl-NL" sz="1800" b="0" dirty="0"/>
              <a:t>Workshop 2 (dec. 2021): verdieping en presentatie concept-producten</a:t>
            </a:r>
          </a:p>
          <a:p>
            <a:pPr indent="12700">
              <a:lnSpc>
                <a:spcPct val="130000"/>
              </a:lnSpc>
              <a:spcBef>
                <a:spcPts val="0"/>
              </a:spcBef>
              <a:buNone/>
            </a:pPr>
            <a:r>
              <a:rPr lang="nl-NL" sz="900" b="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https://transfer.prvlimburg.nl/getfile.asp?id=122688&amp;code=2471RNJUXQTMH7F66US1&amp;email=efjc.castenmiller@prvlimburg.nl&amp;l=nl</a:t>
            </a:r>
            <a:endParaRPr lang="nl-NL" sz="9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nl-NL" sz="1800" b="0" dirty="0"/>
              <a:t>Regioteams: bespreken concept-producten (15-2-2022 in regio Parkstad)</a:t>
            </a:r>
          </a:p>
          <a:p>
            <a:pPr>
              <a:lnSpc>
                <a:spcPct val="130000"/>
              </a:lnSpc>
            </a:pPr>
            <a:r>
              <a:rPr lang="nl-NL" sz="1800" b="0" dirty="0"/>
              <a:t>Workshop 3: bespreken eindproducten en input ophalen spoor 2 en 3</a:t>
            </a:r>
          </a:p>
          <a:p>
            <a:pPr>
              <a:lnSpc>
                <a:spcPct val="130000"/>
              </a:lnSpc>
            </a:pPr>
            <a:r>
              <a:rPr lang="nl-NL" sz="1800" b="0" dirty="0"/>
              <a:t>Aanpak nader uitwerken:</a:t>
            </a:r>
          </a:p>
          <a:p>
            <a:pPr marL="554037" indent="-285750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nl-NL" sz="1800" b="0" dirty="0"/>
              <a:t>Uitwerken borging (spoor 2)</a:t>
            </a:r>
          </a:p>
          <a:p>
            <a:pPr marL="554037" indent="-285750">
              <a:lnSpc>
                <a:spcPct val="130000"/>
              </a:lnSpc>
              <a:buFont typeface="Arial" panose="020B0604020202020204" pitchFamily="34" charset="0"/>
              <a:buChar char="−"/>
            </a:pPr>
            <a:r>
              <a:rPr lang="nl-NL" sz="1800" b="0" dirty="0"/>
              <a:t>Uitwerken communicatie (spoor 3)</a:t>
            </a:r>
          </a:p>
          <a:p>
            <a:pPr marL="180975" indent="-180975">
              <a:lnSpc>
                <a:spcPct val="130000"/>
              </a:lnSpc>
            </a:pPr>
            <a:r>
              <a:rPr lang="nl-NL" sz="1800" b="0" dirty="0"/>
              <a:t>Opleveren eindproducten in BROL</a:t>
            </a:r>
          </a:p>
        </p:txBody>
      </p:sp>
      <p:sp>
        <p:nvSpPr>
          <p:cNvPr id="5" name="Ster: 5 punten 4">
            <a:extLst>
              <a:ext uri="{FF2B5EF4-FFF2-40B4-BE49-F238E27FC236}">
                <a16:creationId xmlns:a16="http://schemas.microsoft.com/office/drawing/2014/main" id="{D4C6313F-AD07-4E04-A863-9C0F34D716B1}"/>
              </a:ext>
            </a:extLst>
          </p:cNvPr>
          <p:cNvSpPr/>
          <p:nvPr/>
        </p:nvSpPr>
        <p:spPr>
          <a:xfrm>
            <a:off x="8200248" y="2786516"/>
            <a:ext cx="824248" cy="772732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493013-8F10-4797-AF68-0D5268314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352" y="5257800"/>
            <a:ext cx="6340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758BC-451B-4135-9F15-6B5DF1E9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455000"/>
            <a:ext cx="867461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nl-NL" dirty="0"/>
              <a:t>Spoor 1</a:t>
            </a:r>
            <a:br>
              <a:rPr lang="nl-NL" dirty="0"/>
            </a:br>
            <a:r>
              <a:rPr lang="nl-NL" dirty="0"/>
              <a:t>Geactualiseerde Voorkeurstabel Afkoppelen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2F202B-CD39-4690-8101-6072E293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12232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b="0" dirty="0"/>
              <a:t>Tabel met afkoppelmaatregelen</a:t>
            </a:r>
          </a:p>
          <a:p>
            <a:r>
              <a:rPr lang="nl-NL" sz="2400" b="0" dirty="0"/>
              <a:t>Spoorboekje voorkeurstabel afkoppelen: onderbouwing tabel met afkoppelmaatregelen</a:t>
            </a:r>
          </a:p>
          <a:p>
            <a:r>
              <a:rPr lang="nl-NL" sz="2400" b="0" dirty="0"/>
              <a:t>Stroomschema: hoe tabel te gebruiken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31B27E2-B45B-42CA-949D-F4521F77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05" y="5515136"/>
            <a:ext cx="635189" cy="9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6" y="3598272"/>
            <a:ext cx="3987384" cy="26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1528A-B889-48AC-99FF-B3D36FDB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161260"/>
            <a:ext cx="3669958" cy="898161"/>
          </a:xfrm>
        </p:spPr>
        <p:txBody>
          <a:bodyPr>
            <a:normAutofit/>
          </a:bodyPr>
          <a:lstStyle/>
          <a:p>
            <a:r>
              <a:rPr lang="nl-NL" dirty="0"/>
              <a:t>Maatregeltabel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2425A2-5A01-4546-B0CC-E1CF82885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219200"/>
            <a:ext cx="2755557" cy="4906963"/>
          </a:xfrm>
        </p:spPr>
        <p:txBody>
          <a:bodyPr/>
          <a:lstStyle/>
          <a:p>
            <a:pPr marL="0" indent="0">
              <a:buNone/>
            </a:pPr>
            <a:r>
              <a:rPr lang="nl-NL" sz="2400" b="0" dirty="0"/>
              <a:t>Zelf een keuze maken uit de verschillende opties met spoorboekje en stroomschema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56" y="893274"/>
            <a:ext cx="6480544" cy="597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484DD4E-EC4B-4D92-8E77-B9D4016D5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5433125"/>
            <a:ext cx="63403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13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WL" ma:contentTypeID="0x010100DCD422DC78816243BC06FDD53AB4B0000105004EEF925B1BFDFB45A3F8C108377CAA98" ma:contentTypeVersion="289" ma:contentTypeDescription="document WL" ma:contentTypeScope="" ma:versionID="e1938ddc1487ba0dbe330bf1fc964377">
  <xsd:schema xmlns:xsd="http://www.w3.org/2001/XMLSchema" xmlns:xs="http://www.w3.org/2001/XMLSchema" xmlns:p="http://schemas.microsoft.com/office/2006/metadata/properties" xmlns:ns1="http://schemas.microsoft.com/sharepoint/v3" xmlns:ns2="c41d040b-1f23-46d8-95f8-73c4343eacb6" xmlns:ns4="0be28d51-e4bb-4409-acb7-e50e8878b8e7" xmlns:ns5="0e99f6cc-c2c8-4157-b48b-bc738eefb4bc" targetNamespace="http://schemas.microsoft.com/office/2006/metadata/properties" ma:root="true" ma:fieldsID="7da900d5fd89d570b586f054a949b00a" ns1:_="" ns2:_="" ns4:_="" ns5:_="">
    <xsd:import namespace="http://schemas.microsoft.com/sharepoint/v3"/>
    <xsd:import namespace="c41d040b-1f23-46d8-95f8-73c4343eacb6"/>
    <xsd:import namespace="0be28d51-e4bb-4409-acb7-e50e8878b8e7"/>
    <xsd:import namespace="0e99f6cc-c2c8-4157-b48b-bc738eefb4bc"/>
    <xsd:element name="properties">
      <xsd:complexType>
        <xsd:sequence>
          <xsd:element name="documentManagement">
            <xsd:complexType>
              <xsd:all>
                <xsd:element ref="ns2:Documentomschrijving" minOccurs="0"/>
                <xsd:element ref="ns2:Documentsortering1" minOccurs="0"/>
                <xsd:element ref="ns2:Documentsortering2" minOccurs="0"/>
                <xsd:element ref="ns2:UwKenmerk" minOccurs="0"/>
                <xsd:element ref="ns2:ContactNaam" minOccurs="0"/>
                <xsd:element ref="ns2:ContactAdres" minOccurs="0"/>
                <xsd:element ref="ns2:ContactPostcode" minOccurs="0"/>
                <xsd:element ref="ns2:ContactPlaats" minOccurs="0"/>
                <xsd:element ref="ns2:ContactLand" minOccurs="0"/>
                <xsd:element ref="ns2:ContactTelefoon" minOccurs="0"/>
                <xsd:element ref="ns2:ContactEmail" minOccurs="0"/>
                <xsd:element ref="ns2:DatumDocument" minOccurs="0"/>
                <xsd:element ref="ns2:Verzenddatum" minOccurs="0"/>
                <xsd:element ref="ns2:DatumVervanging" minOccurs="0"/>
                <xsd:element ref="ns2:Zaaknummer" minOccurs="0"/>
                <xsd:element ref="ns1:DocumentSetDescription" minOccurs="0"/>
                <xsd:element ref="ns2:Zaakbehandelaar" minOccurs="0"/>
                <xsd:element ref="ns2:KlantNaam" minOccurs="0"/>
                <xsd:element ref="ns2:KlantVestigingsnummer" minOccurs="0"/>
                <xsd:element ref="ns2:KlantAdres" minOccurs="0"/>
                <xsd:element ref="ns2:KlantPostcode" minOccurs="0"/>
                <xsd:element ref="ns2:KlantPlaats" minOccurs="0"/>
                <xsd:element ref="ns2:KlantLand" minOccurs="0"/>
                <xsd:element ref="ns2:Documentnummer" minOccurs="0"/>
                <xsd:element ref="ns2:ZaakId" minOccurs="0"/>
                <xsd:element ref="ns2:IdentificatiekenmerkTMLO" minOccurs="0"/>
                <xsd:element ref="ns2:DocumentcreatieXML" minOccurs="0"/>
                <xsd:element ref="ns4:Bestandsgrootte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Location" minOccurs="0"/>
                <xsd:element ref="ns4:SharedWithUsers" minOccurs="0"/>
                <xsd:element ref="ns4:SharedWithDetails" minOccurs="0"/>
                <xsd:element ref="ns5:MediaServiceEventHashCode" minOccurs="0"/>
                <xsd:element ref="ns5:MediaServiceOCR" minOccurs="0"/>
                <xsd:element ref="ns5:MediaServiceAutoKeyPoints" minOccurs="0"/>
                <xsd:element ref="ns5:MediaServiceKeyPoints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Beschrijving" ma:description="Een beschrijving van de documenten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d040b-1f23-46d8-95f8-73c4343eacb6" elementFormDefault="qualified">
    <xsd:import namespace="http://schemas.microsoft.com/office/2006/documentManagement/types"/>
    <xsd:import namespace="http://schemas.microsoft.com/office/infopath/2007/PartnerControls"/>
    <xsd:element name="Documentomschrijving" ma:index="1" nillable="true" ma:displayName="Documentomschrijving" ma:internalName="Documentomschrijving" ma:readOnly="false">
      <xsd:simpleType>
        <xsd:restriction base="dms:Text">
          <xsd:maxLength value="255"/>
        </xsd:restriction>
      </xsd:simpleType>
    </xsd:element>
    <xsd:element name="Documentsortering1" ma:index="2" nillable="true" ma:displayName="Documentsortering 1" ma:internalName="Documentsortering1" ma:readOnly="false">
      <xsd:simpleType>
        <xsd:restriction base="dms:Text">
          <xsd:maxLength value="255"/>
        </xsd:restriction>
      </xsd:simpleType>
    </xsd:element>
    <xsd:element name="Documentsortering2" ma:index="3" nillable="true" ma:displayName="Documentsortering 2" ma:internalName="Documentsortering2" ma:readOnly="false">
      <xsd:simpleType>
        <xsd:restriction base="dms:Text">
          <xsd:maxLength value="255"/>
        </xsd:restriction>
      </xsd:simpleType>
    </xsd:element>
    <xsd:element name="UwKenmerk" ma:index="5" nillable="true" ma:displayName="Uw kenmerk" ma:internalName="UwKenmerk" ma:readOnly="false">
      <xsd:simpleType>
        <xsd:restriction base="dms:Text">
          <xsd:maxLength value="255"/>
        </xsd:restriction>
      </xsd:simpleType>
    </xsd:element>
    <xsd:element name="ContactNaam" ma:index="6" nillable="true" ma:displayName="Contact naam" ma:internalName="ContactNaam" ma:readOnly="false">
      <xsd:simpleType>
        <xsd:restriction base="dms:Text">
          <xsd:maxLength value="255"/>
        </xsd:restriction>
      </xsd:simpleType>
    </xsd:element>
    <xsd:element name="ContactAdres" ma:index="7" nillable="true" ma:displayName="Contact adres" ma:internalName="ContactAdres" ma:readOnly="false">
      <xsd:simpleType>
        <xsd:restriction base="dms:Text">
          <xsd:maxLength value="255"/>
        </xsd:restriction>
      </xsd:simpleType>
    </xsd:element>
    <xsd:element name="ContactPostcode" ma:index="8" nillable="true" ma:displayName="Contact postcode" ma:internalName="ContactPostcode" ma:readOnly="false">
      <xsd:simpleType>
        <xsd:restriction base="dms:Text">
          <xsd:maxLength value="255"/>
        </xsd:restriction>
      </xsd:simpleType>
    </xsd:element>
    <xsd:element name="ContactPlaats" ma:index="9" nillable="true" ma:displayName="Contact  Plaats" ma:internalName="ContactPlaats" ma:readOnly="false">
      <xsd:simpleType>
        <xsd:restriction base="dms:Text">
          <xsd:maxLength value="255"/>
        </xsd:restriction>
      </xsd:simpleType>
    </xsd:element>
    <xsd:element name="ContactLand" ma:index="10" nillable="true" ma:displayName="Contact land" ma:default="Nederland" ma:format="Dropdown" ma:internalName="ContactLand" ma:readOnly="false">
      <xsd:simpleType>
        <xsd:restriction base="dms:Choice">
          <xsd:enumeration value="Nederland"/>
          <xsd:enumeration value="Belgie"/>
          <xsd:enumeration value="Duitsland"/>
        </xsd:restriction>
      </xsd:simpleType>
    </xsd:element>
    <xsd:element name="ContactTelefoon" ma:index="11" nillable="true" ma:displayName="Contact telefoon" ma:internalName="ContactTelefoon" ma:readOnly="false">
      <xsd:simpleType>
        <xsd:restriction base="dms:Text">
          <xsd:maxLength value="255"/>
        </xsd:restriction>
      </xsd:simpleType>
    </xsd:element>
    <xsd:element name="ContactEmail" ma:index="12" nillable="true" ma:displayName="Contact email" ma:internalName="ContactEmail" ma:readOnly="false">
      <xsd:simpleType>
        <xsd:restriction base="dms:Text">
          <xsd:maxLength value="255"/>
        </xsd:restriction>
      </xsd:simpleType>
    </xsd:element>
    <xsd:element name="DatumDocument" ma:index="13" nillable="true" ma:displayName="Datum document" ma:format="DateOnly" ma:internalName="DatumDocument" ma:readOnly="false">
      <xsd:simpleType>
        <xsd:restriction base="dms:DateTime"/>
      </xsd:simpleType>
    </xsd:element>
    <xsd:element name="Verzenddatum" ma:index="14" nillable="true" ma:displayName="Verzenddatum" ma:format="DateOnly" ma:internalName="Verzenddatum" ma:readOnly="false">
      <xsd:simpleType>
        <xsd:restriction base="dms:DateTime"/>
      </xsd:simpleType>
    </xsd:element>
    <xsd:element name="DatumVervanging" ma:index="15" nillable="true" ma:displayName="Datum vervanging" ma:format="DateOnly" ma:internalName="DatumVervanging" ma:readOnly="false">
      <xsd:simpleType>
        <xsd:restriction base="dms:DateTime"/>
      </xsd:simpleType>
    </xsd:element>
    <xsd:element name="Zaaknummer" ma:index="16" nillable="true" ma:displayName="Zaaknummer" ma:internalName="Zaaknummer" ma:readOnly="false">
      <xsd:simpleType>
        <xsd:restriction base="dms:Text">
          <xsd:maxLength value="255"/>
        </xsd:restriction>
      </xsd:simpleType>
    </xsd:element>
    <xsd:element name="Zaakbehandelaar" ma:index="18" nillable="true" ma:displayName="Zaakbehandelaar" ma:indexed="true" ma:internalName="Zaakbehandelaar">
      <xsd:simpleType>
        <xsd:restriction base="dms:Text">
          <xsd:maxLength value="255"/>
        </xsd:restriction>
      </xsd:simpleType>
    </xsd:element>
    <xsd:element name="KlantNaam" ma:index="19" nillable="true" ma:displayName="Klant naam" ma:internalName="KlantNaam" ma:readOnly="false">
      <xsd:simpleType>
        <xsd:restriction base="dms:Text">
          <xsd:maxLength value="255"/>
        </xsd:restriction>
      </xsd:simpleType>
    </xsd:element>
    <xsd:element name="KlantVestigingsnummer" ma:index="20" nillable="true" ma:displayName="Klant vestigingsnummer" ma:internalName="KlantVestigingsnummer" ma:readOnly="false">
      <xsd:simpleType>
        <xsd:restriction base="dms:Text">
          <xsd:maxLength value="255"/>
        </xsd:restriction>
      </xsd:simpleType>
    </xsd:element>
    <xsd:element name="KlantAdres" ma:index="21" nillable="true" ma:displayName="Klant adres" ma:internalName="KlantAdres" ma:readOnly="false">
      <xsd:simpleType>
        <xsd:restriction base="dms:Text">
          <xsd:maxLength value="255"/>
        </xsd:restriction>
      </xsd:simpleType>
    </xsd:element>
    <xsd:element name="KlantPostcode" ma:index="22" nillable="true" ma:displayName="Klant postcode" ma:internalName="KlantPostcode" ma:readOnly="false">
      <xsd:simpleType>
        <xsd:restriction base="dms:Text">
          <xsd:maxLength value="255"/>
        </xsd:restriction>
      </xsd:simpleType>
    </xsd:element>
    <xsd:element name="KlantPlaats" ma:index="23" nillable="true" ma:displayName="Klant plaats" ma:internalName="KlantPlaats" ma:readOnly="false">
      <xsd:simpleType>
        <xsd:restriction base="dms:Text">
          <xsd:maxLength value="255"/>
        </xsd:restriction>
      </xsd:simpleType>
    </xsd:element>
    <xsd:element name="KlantLand" ma:index="24" nillable="true" ma:displayName="Klant land" ma:default="Nederland" ma:format="Dropdown" ma:internalName="KlantLand" ma:readOnly="false">
      <xsd:simpleType>
        <xsd:restriction base="dms:Choice">
          <xsd:enumeration value="Nederland"/>
          <xsd:enumeration value="Belgie"/>
          <xsd:enumeration value="Duitsland"/>
        </xsd:restriction>
      </xsd:simpleType>
    </xsd:element>
    <xsd:element name="Documentnummer" ma:index="25" nillable="true" ma:displayName="Documentnummer" ma:internalName="Documentnummer">
      <xsd:simpleType>
        <xsd:restriction base="dms:Text">
          <xsd:maxLength value="255"/>
        </xsd:restriction>
      </xsd:simpleType>
    </xsd:element>
    <xsd:element name="ZaakId" ma:index="26" nillable="true" ma:displayName="ZaakId" ma:indexed="true" ma:internalName="ZaakId">
      <xsd:simpleType>
        <xsd:restriction base="dms:Text">
          <xsd:maxLength value="255"/>
        </xsd:restriction>
      </xsd:simpleType>
    </xsd:element>
    <xsd:element name="IdentificatiekenmerkTMLO" ma:index="27" nillable="true" ma:displayName="Identificatiekenmerk TMLO" ma:default="Waterschap Limburg" ma:format="Dropdown" ma:internalName="IdentificatiekenmerkTMLO" ma:readOnly="false">
      <xsd:simpleType>
        <xsd:restriction base="dms:Choice">
          <xsd:enumeration value="Waterschap Limburg"/>
        </xsd:restriction>
      </xsd:simpleType>
    </xsd:element>
    <xsd:element name="DocumentcreatieXML" ma:index="29" nillable="true" ma:displayName="DocumentcreatieXML" ma:internalName="DocumentcreatieXM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8d51-e4bb-4409-acb7-e50e8878b8e7" elementFormDefault="qualified">
    <xsd:import namespace="http://schemas.microsoft.com/office/2006/documentManagement/types"/>
    <xsd:import namespace="http://schemas.microsoft.com/office/infopath/2007/PartnerControls"/>
    <xsd:element name="Bestandsgrootte" ma:index="32" nillable="true" ma:displayName="Bestandsgrootte" ma:hidden="true" ma:internalName="Bestandsgrootte" ma:readOnly="false">
      <xsd:simpleType>
        <xsd:restriction base="dms:Text">
          <xsd:maxLength value="255"/>
        </xsd:restriction>
      </xsd:simpleType>
    </xsd:element>
    <xsd:element name="SharedWithUsers" ma:index="3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7" nillable="true" ma:displayName="Taxonomy Catch All Column" ma:hidden="true" ma:list="{ddf2cf20-b5a9-48ff-ba90-ad24631b2735}" ma:internalName="TaxCatchAll" ma:readOnly="false" ma:showField="CatchAllData" ma:web="0be28d51-e4bb-4409-acb7-e50e8878b8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8" nillable="true" ma:displayName="Taxonomy Catch All Column1" ma:hidden="true" ma:list="{ddf2cf20-b5a9-48ff-ba90-ad24631b2735}" ma:internalName="TaxCatchAllLabel" ma:readOnly="false" ma:showField="CatchAllDataLabel" ma:web="0be28d51-e4bb-4409-acb7-e50e8878b8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49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5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1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9f6cc-c2c8-4157-b48b-bc738eefb4b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eur"/>
        <xsd:element ref="dcterms:created" minOccurs="0" maxOccurs="1"/>
        <xsd:element ref="dc:identifier" minOccurs="0" maxOccurs="1"/>
        <xsd:element name="contentType" minOccurs="0" maxOccurs="1" type="xsd:string" ma:index="43" ma:displayName="Inhoudstype"/>
        <xsd:element ref="dc:title" minOccurs="0" maxOccurs="1" ma:index="28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e1b9b6d-b887-446c-9dce-4968e9b06264" ContentTypeId="0x010100DCD422DC78816243BC06FDD53AB4B0000105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TaxCatchAll xmlns="0be28d51-e4bb-4409-acb7-e50e8878b8e7">
      <Value>1</Value>
    </TaxCatchAll>
    <Documentomschrijving xmlns="c41d040b-1f23-46d8-95f8-73c4343eacb6">DB THEMA 12-09-2017; Klimaatadaptieve bebouwde leefomgeving</Documentomschrijving>
    <Verzenddatum xmlns="c41d040b-1f23-46d8-95f8-73c4343eacb6" xsi:nil="true"/>
    <Documentnummer xmlns="c41d040b-1f23-46d8-95f8-73c4343eacb6">2017-D65119</Documentnummer>
    <ContactPlaats xmlns="c41d040b-1f23-46d8-95f8-73c4343eacb6" xsi:nil="true"/>
    <Bestandsgrootte xmlns="0be28d51-e4bb-4409-acb7-e50e8878b8e7" xsi:nil="true"/>
    <Zaaknummer xmlns="c41d040b-1f23-46d8-95f8-73c4343eacb6">2017-Z8280</Zaaknummer>
    <KlantVestigingsnummer xmlns="c41d040b-1f23-46d8-95f8-73c4343eacb6" xsi:nil="true"/>
    <KlantAdres xmlns="c41d040b-1f23-46d8-95f8-73c4343eacb6" xsi:nil="true"/>
    <KlantLand xmlns="c41d040b-1f23-46d8-95f8-73c4343eacb6">Nederland</KlantLand>
    <TaxCatchAllLabel xmlns="0be28d51-e4bb-4409-acb7-e50e8878b8e7"/>
    <KlantNaam xmlns="c41d040b-1f23-46d8-95f8-73c4343eacb6" xsi:nil="true"/>
    <ZaakId xmlns="c41d040b-1f23-46d8-95f8-73c4343eacb6" xsi:nil="true"/>
    <IdentificatiekenmerkTMLO xmlns="c41d040b-1f23-46d8-95f8-73c4343eacb6">Waterschap Limburg</IdentificatiekenmerkTMLO>
    <Documentsortering1 xmlns="c41d040b-1f23-46d8-95f8-73c4343eacb6" xsi:nil="true"/>
    <ContactTelefoon xmlns="c41d040b-1f23-46d8-95f8-73c4343eacb6" xsi:nil="true"/>
    <Zaakbehandelaar xmlns="c41d040b-1f23-46d8-95f8-73c4343eacb6">;#Gert Middel;#wsl\g.middel;#</Zaakbehandelaar>
    <Documentsortering2 xmlns="c41d040b-1f23-46d8-95f8-73c4343eacb6" xsi:nil="true"/>
    <UwKenmerk xmlns="c41d040b-1f23-46d8-95f8-73c4343eacb6" xsi:nil="true"/>
    <ContactAdres xmlns="c41d040b-1f23-46d8-95f8-73c4343eacb6" xsi:nil="true"/>
    <ContactLand xmlns="c41d040b-1f23-46d8-95f8-73c4343eacb6">Nederland</ContactLand>
    <KlantPlaats xmlns="c41d040b-1f23-46d8-95f8-73c4343eacb6" xsi:nil="true"/>
    <DatumDocument xmlns="c41d040b-1f23-46d8-95f8-73c4343eacb6" xsi:nil="true"/>
    <DocumentcreatieXML xmlns="c41d040b-1f23-46d8-95f8-73c4343eacb6" xsi:nil="true"/>
    <ContactNaam xmlns="c41d040b-1f23-46d8-95f8-73c4343eacb6" xsi:nil="true"/>
    <KlantPostcode xmlns="c41d040b-1f23-46d8-95f8-73c4343eacb6" xsi:nil="true"/>
    <DatumVervanging xmlns="c41d040b-1f23-46d8-95f8-73c4343eacb6" xsi:nil="true"/>
    <ContactPostcode xmlns="c41d040b-1f23-46d8-95f8-73c4343eacb6" xsi:nil="true"/>
    <ContactEmail xmlns="c41d040b-1f23-46d8-95f8-73c4343eacb6" xsi:nil="true"/>
    <_dlc_DocId xmlns="0be28d51-e4bb-4409-acb7-e50e8878b8e7">WLDOC-2066690340-12006</_dlc_DocId>
    <_dlc_DocIdUrl xmlns="0be28d51-e4bb-4409-acb7-e50e8878b8e7">
      <Url>https://waterschaplimburg.sharepoint.com/sites/KadersenOntwikkeling1/_layouts/15/DocIdRedir.aspx?ID=WLDOC-2066690340-12006</Url>
      <Description>WLDOC-2066690340-12006</Description>
    </_dlc_DocIdUrl>
  </documentManagement>
</p:properties>
</file>

<file path=customXml/itemProps1.xml><?xml version="1.0" encoding="utf-8"?>
<ds:datastoreItem xmlns:ds="http://schemas.openxmlformats.org/officeDocument/2006/customXml" ds:itemID="{B355618C-4DE3-4E72-A39C-95E178514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1d040b-1f23-46d8-95f8-73c4343eacb6"/>
    <ds:schemaRef ds:uri="0be28d51-e4bb-4409-acb7-e50e8878b8e7"/>
    <ds:schemaRef ds:uri="0e99f6cc-c2c8-4157-b48b-bc738eefb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ED3C18-FDD8-4788-911F-C8341FF07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477DA-5E71-4C28-A41C-3328AE267DA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2C51A6D-FFB4-460D-84B2-A7744668B21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C169B16-696D-4CE6-B7AD-D2BDC56CA763}">
  <ds:schemaRefs>
    <ds:schemaRef ds:uri="http://schemas.microsoft.com/office/2006/metadata/properties"/>
    <ds:schemaRef ds:uri="http://schemas.microsoft.com/sharepoint/v3"/>
    <ds:schemaRef ds:uri="c41d040b-1f23-46d8-95f8-73c4343eacb6"/>
    <ds:schemaRef ds:uri="http://schemas.openxmlformats.org/package/2006/metadata/core-properties"/>
    <ds:schemaRef ds:uri="0e99f6cc-c2c8-4157-b48b-bc738eefb4bc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0be28d51-e4bb-4409-acb7-e50e8878b8e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Waterschap Limburg 2</Template>
  <TotalTime>11023</TotalTime>
  <Words>675</Words>
  <Application>Microsoft Office PowerPoint</Application>
  <PresentationFormat>Diavoorstelling (4:3)</PresentationFormat>
  <Paragraphs>134</Paragraphs>
  <Slides>19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   Actualisatie Voorkeurstabel Afkoppelen  Werkregio Parkstad 15 februari 2022   </vt:lpstr>
      <vt:lpstr>Programma</vt:lpstr>
      <vt:lpstr>Aanleiding</vt:lpstr>
      <vt:lpstr>Aanleiding</vt:lpstr>
      <vt:lpstr>Aanleiding BROL-project actualisatie voorkeurstabel</vt:lpstr>
      <vt:lpstr>Inhoud project</vt:lpstr>
      <vt:lpstr>Proces actualisatie Voorkeurstabel</vt:lpstr>
      <vt:lpstr>Spoor 1 Geactualiseerde Voorkeurstabel Afkoppelen</vt:lpstr>
      <vt:lpstr>Maatregeltabel</vt:lpstr>
      <vt:lpstr>Spoorboekje Voorkeurstabel Afkoppelen</vt:lpstr>
      <vt:lpstr>Spoorboekje</vt:lpstr>
      <vt:lpstr>Stroomschema</vt:lpstr>
      <vt:lpstr>Stroomschema</vt:lpstr>
      <vt:lpstr>Spoor 2 Advies borging voorkeurstabel</vt:lpstr>
      <vt:lpstr>Spoor 3 Communicatie- en implementatieplan </vt:lpstr>
      <vt:lpstr>Inventarisatie zuidelijke samenwerkingsregio’s </vt:lpstr>
      <vt:lpstr>Verder opgehaald in workshops</vt:lpstr>
      <vt:lpstr>Input ophalen </vt:lpstr>
      <vt:lpstr> Bedankt voor jullie inbreng! </vt:lpstr>
    </vt:vector>
  </TitlesOfParts>
  <Company>Waterschap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dagelijks bestuur klimaat adaptieve bebouwde omgeving 170912 2017-D65119</dc:title>
  <dc:creator>brigit smit</dc:creator>
  <cp:lastModifiedBy>Eric Castenmiller</cp:lastModifiedBy>
  <cp:revision>309</cp:revision>
  <cp:lastPrinted>2020-02-10T11:49:42Z</cp:lastPrinted>
  <dcterms:created xsi:type="dcterms:W3CDTF">2017-02-13T08:44:49Z</dcterms:created>
  <dcterms:modified xsi:type="dcterms:W3CDTF">2022-02-15T07:56:48Z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0x010100DCD422DC78816243BC06FDD53AB4B0000105004EEF925B1BFDFB45A3F8C108377CAA98</vt:lpwstr>
  </property>
  <property fmtid="{D5CDD505-2E9C-101B-9397-08002B2CF9AE}" pid="3" name="DocumentSetDescription">
    <vt:lpwstr>stimuleringsregeling afkoppelen regenwater private terreinen</vt:lpwstr>
  </property>
  <property fmtid="{D5CDD505-2E9C-101B-9397-08002B2CF9AE}" pid="4" name="Zaaknummer">
    <vt:lpwstr>2017-Z8280</vt:lpwstr>
  </property>
  <property fmtid="{D5CDD505-2E9C-101B-9397-08002B2CF9AE}" pid="5" name="Zaakbehandelaar">
    <vt:lpwstr>;#Gert Middel;#wsl\g.middel;#</vt:lpwstr>
  </property>
  <property fmtid="{D5CDD505-2E9C-101B-9397-08002B2CF9AE}" pid="6" name="Persoon Achternaam">
    <vt:lpwstr/>
  </property>
  <property fmtid="{D5CDD505-2E9C-101B-9397-08002B2CF9AE}" pid="7" name="Fysieke locatie">
    <vt:lpwstr/>
  </property>
  <property fmtid="{D5CDD505-2E9C-101B-9397-08002B2CF9AE}" pid="8" name="Identificatie kenmerk TMLO">
    <vt:lpwstr>1;#WSL|fb89f2ed-b4ad-4787-be01-c5239b4a2654</vt:lpwstr>
  </property>
  <property fmtid="{D5CDD505-2E9C-101B-9397-08002B2CF9AE}" pid="9" name="Zaakbetrokkene Huisletter">
    <vt:lpwstr/>
  </property>
  <property fmtid="{D5CDD505-2E9C-101B-9397-08002B2CF9AE}" pid="10" name="Zaakbetrokkene Aanhef">
    <vt:lpwstr/>
  </property>
  <property fmtid="{D5CDD505-2E9C-101B-9397-08002B2CF9AE}" pid="11" name="Persoon Land">
    <vt:lpwstr/>
  </property>
  <property fmtid="{D5CDD505-2E9C-101B-9397-08002B2CF9AE}" pid="12" name="Persoon Voorvoegsel">
    <vt:lpwstr/>
  </property>
  <property fmtid="{D5CDD505-2E9C-101B-9397-08002B2CF9AE}" pid="13" name="Organisatie Statutaire naam">
    <vt:lpwstr/>
  </property>
  <property fmtid="{D5CDD505-2E9C-101B-9397-08002B2CF9AE}" pid="14" name="Personeelsnummer">
    <vt:lpwstr/>
  </property>
  <property fmtid="{D5CDD505-2E9C-101B-9397-08002B2CF9AE}" pid="15" name="Zaakbetrokkene  Plaats">
    <vt:lpwstr/>
  </property>
  <property fmtid="{D5CDD505-2E9C-101B-9397-08002B2CF9AE}" pid="16" name="Organisatie Huisletter">
    <vt:lpwstr/>
  </property>
  <property fmtid="{D5CDD505-2E9C-101B-9397-08002B2CF9AE}" pid="17" name="Persoon Straat">
    <vt:lpwstr/>
  </property>
  <property fmtid="{D5CDD505-2E9C-101B-9397-08002B2CF9AE}" pid="18" name="Persoon Huisletter">
    <vt:lpwstr/>
  </property>
  <property fmtid="{D5CDD505-2E9C-101B-9397-08002B2CF9AE}" pid="19" name="Organisatie Handelsregisternummer">
    <vt:lpwstr/>
  </property>
  <property fmtid="{D5CDD505-2E9C-101B-9397-08002B2CF9AE}" pid="20" name="Organisatie Vestigingsnummer">
    <vt:lpwstr/>
  </property>
  <property fmtid="{D5CDD505-2E9C-101B-9397-08002B2CF9AE}" pid="21" name="Persoon Postcode">
    <vt:lpwstr/>
  </property>
  <property fmtid="{D5CDD505-2E9C-101B-9397-08002B2CF9AE}" pid="22" name="Zaakbetrokkene Achternaam">
    <vt:lpwstr/>
  </property>
  <property fmtid="{D5CDD505-2E9C-101B-9397-08002B2CF9AE}" pid="23" name="Zaakbetrokkene Voorvoegsels">
    <vt:lpwstr/>
  </property>
  <property fmtid="{D5CDD505-2E9C-101B-9397-08002B2CF9AE}" pid="24" name="Persoon Aanhef">
    <vt:lpwstr/>
  </property>
  <property fmtid="{D5CDD505-2E9C-101B-9397-08002B2CF9AE}" pid="25" name="Persoon Huisnummertoevoeging">
    <vt:lpwstr/>
  </property>
  <property fmtid="{D5CDD505-2E9C-101B-9397-08002B2CF9AE}" pid="26" name="Persoon Voorletters">
    <vt:lpwstr/>
  </property>
  <property fmtid="{D5CDD505-2E9C-101B-9397-08002B2CF9AE}" pid="27" name="Zaakbetrokkene Postcode">
    <vt:lpwstr/>
  </property>
  <property fmtid="{D5CDD505-2E9C-101B-9397-08002B2CF9AE}" pid="28" name="_docset_NoMedatataSyncRequired">
    <vt:lpwstr>True</vt:lpwstr>
  </property>
  <property fmtid="{D5CDD505-2E9C-101B-9397-08002B2CF9AE}" pid="29" name="Organisatie Land">
    <vt:lpwstr/>
  </property>
  <property fmtid="{D5CDD505-2E9C-101B-9397-08002B2CF9AE}" pid="30" name="Zaakbetrokkene Straat">
    <vt:lpwstr/>
  </property>
  <property fmtid="{D5CDD505-2E9C-101B-9397-08002B2CF9AE}" pid="31" name="Zaakbetrokkene Land">
    <vt:lpwstr/>
  </property>
  <property fmtid="{D5CDD505-2E9C-101B-9397-08002B2CF9AE}" pid="32" name="Organisatie  Plaats">
    <vt:lpwstr/>
  </property>
  <property fmtid="{D5CDD505-2E9C-101B-9397-08002B2CF9AE}" pid="33" name="Organisatie Straat">
    <vt:lpwstr/>
  </property>
  <property fmtid="{D5CDD505-2E9C-101B-9397-08002B2CF9AE}" pid="34" name="Zaakbetrokkene Huisnummertoevoeging">
    <vt:lpwstr/>
  </property>
  <property fmtid="{D5CDD505-2E9C-101B-9397-08002B2CF9AE}" pid="35" name="Zaakbetrokkene Voorletters">
    <vt:lpwstr/>
  </property>
  <property fmtid="{D5CDD505-2E9C-101B-9397-08002B2CF9AE}" pid="36" name="Organisatie Postcode">
    <vt:lpwstr/>
  </property>
  <property fmtid="{D5CDD505-2E9C-101B-9397-08002B2CF9AE}" pid="37" name="Persoon  Plaats">
    <vt:lpwstr/>
  </property>
  <property fmtid="{D5CDD505-2E9C-101B-9397-08002B2CF9AE}" pid="38" name="Organisatie Huisnummertoevoeging">
    <vt:lpwstr/>
  </property>
  <property fmtid="{D5CDD505-2E9C-101B-9397-08002B2CF9AE}" pid="39" name="Zaakbetrokkene Huisnummer">
    <vt:lpwstr/>
  </property>
  <property fmtid="{D5CDD505-2E9C-101B-9397-08002B2CF9AE}" pid="40" name="Kanaal">
    <vt:lpwstr>Digitaal</vt:lpwstr>
  </property>
  <property fmtid="{D5CDD505-2E9C-101B-9397-08002B2CF9AE}" pid="41" name="j14df677c9d6472ba1631df843a9f25e">
    <vt:lpwstr/>
  </property>
  <property fmtid="{D5CDD505-2E9C-101B-9397-08002B2CF9AE}" pid="42" name="Processen">
    <vt:lpwstr/>
  </property>
  <property fmtid="{D5CDD505-2E9C-101B-9397-08002B2CF9AE}" pid="43" name="Project">
    <vt:lpwstr/>
  </property>
  <property fmtid="{D5CDD505-2E9C-101B-9397-08002B2CF9AE}" pid="44" name="Contact Social media type">
    <vt:lpwstr/>
  </property>
  <property fmtid="{D5CDD505-2E9C-101B-9397-08002B2CF9AE}" pid="45" name="Organisatie">
    <vt:lpwstr/>
  </property>
  <property fmtid="{D5CDD505-2E9C-101B-9397-08002B2CF9AE}" pid="46" name="Persoon Email">
    <vt:lpwstr/>
  </property>
  <property fmtid="{D5CDD505-2E9C-101B-9397-08002B2CF9AE}" pid="47" name="Resultaat">
    <vt:lpwstr/>
  </property>
  <property fmtid="{D5CDD505-2E9C-101B-9397-08002B2CF9AE}" pid="48" name="Contact Mobiel telefoonnummer">
    <vt:lpwstr/>
  </property>
  <property fmtid="{D5CDD505-2E9C-101B-9397-08002B2CF9AE}" pid="49" name="Reden">
    <vt:lpwstr/>
  </property>
  <property fmtid="{D5CDD505-2E9C-101B-9397-08002B2CF9AE}" pid="50" name="Contact Website">
    <vt:lpwstr/>
  </property>
  <property fmtid="{D5CDD505-2E9C-101B-9397-08002B2CF9AE}" pid="51" name="Zaaktype">
    <vt:lpwstr/>
  </property>
  <property fmtid="{D5CDD505-2E9C-101B-9397-08002B2CF9AE}" pid="52" name="Contact Social media adres">
    <vt:lpwstr/>
  </property>
  <property fmtid="{D5CDD505-2E9C-101B-9397-08002B2CF9AE}" pid="53" name="Organisatie Telefoon">
    <vt:lpwstr/>
  </property>
  <property fmtid="{D5CDD505-2E9C-101B-9397-08002B2CF9AE}" pid="54" name="Contact Handelsregisternummer">
    <vt:lpwstr/>
  </property>
  <property fmtid="{D5CDD505-2E9C-101B-9397-08002B2CF9AE}" pid="55" name="Organisatie Email">
    <vt:lpwstr/>
  </property>
  <property fmtid="{D5CDD505-2E9C-101B-9397-08002B2CF9AE}" pid="56" name="ZaaktakeneigenarenNew">
    <vt:lpwstr/>
  </property>
  <property fmtid="{D5CDD505-2E9C-101B-9397-08002B2CF9AE}" pid="57" name="Bestaande zaak">
    <vt:lpwstr/>
  </property>
  <property fmtid="{D5CDD505-2E9C-101B-9397-08002B2CF9AE}" pid="58" name="Proces">
    <vt:lpwstr/>
  </property>
  <property fmtid="{D5CDD505-2E9C-101B-9397-08002B2CF9AE}" pid="59" name="Persoon Telefoon">
    <vt:lpwstr/>
  </property>
  <property fmtid="{D5CDD505-2E9C-101B-9397-08002B2CF9AE}" pid="60" name="Organisatie Wesbite">
    <vt:lpwstr/>
  </property>
  <property fmtid="{D5CDD505-2E9C-101B-9397-08002B2CF9AE}" pid="61" name="Toelichting">
    <vt:lpwstr/>
  </property>
  <property fmtid="{D5CDD505-2E9C-101B-9397-08002B2CF9AE}" pid="62" name="Gerelateerde zaken">
    <vt:lpwstr/>
  </property>
  <property fmtid="{D5CDD505-2E9C-101B-9397-08002B2CF9AE}" pid="63" name="Projectfase">
    <vt:lpwstr/>
  </property>
  <property fmtid="{D5CDD505-2E9C-101B-9397-08002B2CF9AE}" pid="64" name="Coda factuur ID">
    <vt:lpwstr/>
  </property>
  <property fmtid="{D5CDD505-2E9C-101B-9397-08002B2CF9AE}" pid="65" name="Location">
    <vt:lpwstr/>
  </property>
  <property fmtid="{D5CDD505-2E9C-101B-9397-08002B2CF9AE}" pid="66" name="Zaakstatus">
    <vt:lpwstr/>
  </property>
  <property fmtid="{D5CDD505-2E9C-101B-9397-08002B2CF9AE}" pid="67" name="Organisatie Mobiel telefoonnummer">
    <vt:lpwstr/>
  </property>
  <property fmtid="{D5CDD505-2E9C-101B-9397-08002B2CF9AE}" pid="68" name="Geautoriseerde gebruikers">
    <vt:lpwstr/>
  </property>
  <property fmtid="{D5CDD505-2E9C-101B-9397-08002B2CF9AE}" pid="69" name="Persoon Mobiel telefoonnummer">
    <vt:lpwstr/>
  </property>
  <property fmtid="{D5CDD505-2E9C-101B-9397-08002B2CF9AE}" pid="70" name="ReportCategory">
    <vt:lpwstr/>
  </property>
  <property fmtid="{D5CDD505-2E9C-101B-9397-08002B2CF9AE}" pid="71" name="Organisatieonderdeel">
    <vt:lpwstr/>
  </property>
  <property fmtid="{D5CDD505-2E9C-101B-9397-08002B2CF9AE}" pid="72" name="ReportDescription">
    <vt:lpwstr/>
  </property>
  <property fmtid="{D5CDD505-2E9C-101B-9397-08002B2CF9AE}" pid="73" name="ReportStatus">
    <vt:lpwstr/>
  </property>
  <property fmtid="{D5CDD505-2E9C-101B-9397-08002B2CF9AE}" pid="74" name="Contact Vestigingsnummer">
    <vt:lpwstr/>
  </property>
  <property fmtid="{D5CDD505-2E9C-101B-9397-08002B2CF9AE}" pid="75" name="Organisatie naam">
    <vt:lpwstr/>
  </property>
  <property fmtid="{D5CDD505-2E9C-101B-9397-08002B2CF9AE}" pid="76" name="Organisatie onderdeel">
    <vt:lpwstr/>
  </property>
  <property fmtid="{D5CDD505-2E9C-101B-9397-08002B2CF9AE}" pid="77" name="IPM rol">
    <vt:lpwstr/>
  </property>
  <property fmtid="{D5CDD505-2E9C-101B-9397-08002B2CF9AE}" pid="78" name="_dlc_DocIdItemGuid">
    <vt:lpwstr>a4ac6c2b-4d52-49a4-ab81-13d2769fefad</vt:lpwstr>
  </property>
</Properties>
</file>